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  <p:sldId id="257" r:id="rId5"/>
    <p:sldId id="259" r:id="rId6"/>
    <p:sldId id="261" r:id="rId7"/>
    <p:sldId id="260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>
        <p:scale>
          <a:sx n="98" d="100"/>
          <a:sy n="98" d="100"/>
        </p:scale>
        <p:origin x="3391" y="8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061014333021429E-2"/>
          <c:y val="1.1531042248622876E-2"/>
          <c:w val="0.92778004811389347"/>
          <c:h val="0.863139108090239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CA547E3F-C0A3-4C34-95E6-2D5F6E992345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4D1-4183-BB7D-43B89220DE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News Coverage that Mentioned Education Research. </c:v>
                </c:pt>
                <c:pt idx="1">
                  <c:v>News Coverage that Mentioned Peer-Reviewed Ed Research. B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6.8999999999999999E-3</c:v>
                </c:pt>
                <c:pt idx="1">
                  <c:v>2.0000000000000001E-4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D1-4183-BB7D-43B89220D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397352"/>
        <c:axId val="313395712"/>
      </c:barChart>
      <c:catAx>
        <c:axId val="313397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3395712"/>
        <c:crosses val="autoZero"/>
        <c:auto val="1"/>
        <c:lblAlgn val="ctr"/>
        <c:lblOffset val="100"/>
        <c:noMultiLvlLbl val="0"/>
      </c:catAx>
      <c:valAx>
        <c:axId val="31339571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313397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0.48144</cdr:x>
      <cdr:y>0.42256</cdr:y>
    </cdr:from>
    <cdr:to>
      <cdr:x>1</cdr:x>
      <cdr:y>0.65198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4008666" y="1926754"/>
          <a:ext cx="4317771" cy="1046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PEER-REVIEWED</a:t>
          </a:r>
        </a:p>
        <a:p xmlns:a="http://schemas.openxmlformats.org/drawingml/2006/main">
          <a:pPr algn="ctr"/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Ed Research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418" y="365127"/>
            <a:ext cx="7697932" cy="88930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418" y="1474986"/>
            <a:ext cx="8326582" cy="473877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F2B8-425D-4086-8717-E3D4B5A8941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774469" cy="6871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-1645122" y="4481356"/>
            <a:ext cx="4021764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91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84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06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4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4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55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6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80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49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51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74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59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B42F5-675C-4F80-B7A4-F749689D758F}" type="datetimeFigureOut">
              <a:rPr lang="en-US" smtClean="0"/>
              <a:t>4/24/2016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B80F0-5BE7-4E7E-BC76-E4E033DD0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6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-7943" r="-7943"/>
          <a:stretch/>
        </p:blipFill>
        <p:spPr>
          <a:xfrm>
            <a:off x="-7179946" y="-1281579"/>
            <a:ext cx="22040850" cy="9467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15176" y="1122363"/>
            <a:ext cx="8054502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5 Mistakes Journalists Make When Covering Education Research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2143" y="3543671"/>
            <a:ext cx="2782111" cy="2611991"/>
          </a:xfr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>
            <a:normAutofit lnSpcReduction="10000"/>
          </a:bodyPr>
          <a:lstStyle/>
          <a:p>
            <a:r>
              <a:rPr lang="en-US" dirty="0"/>
              <a:t>Holly Yettick</a:t>
            </a:r>
          </a:p>
          <a:p>
            <a:r>
              <a:rPr lang="en-US" dirty="0"/>
              <a:t>Director, Education Week Research Center</a:t>
            </a:r>
          </a:p>
          <a:p>
            <a:r>
              <a:rPr lang="en-US" dirty="0"/>
              <a:t>Slides and more information: HollyYettick.com</a:t>
            </a:r>
          </a:p>
        </p:txBody>
      </p:sp>
    </p:spTree>
    <p:extLst>
      <p:ext uri="{BB962C8B-B14F-4D97-AF65-F5344CB8AC3E}">
        <p14:creationId xmlns:p14="http://schemas.microsoft.com/office/powerpoint/2010/main" val="4242226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20009" y="365127"/>
            <a:ext cx="8683995" cy="1256110"/>
          </a:xfrm>
        </p:spPr>
        <p:txBody>
          <a:bodyPr>
            <a:normAutofit fontScale="90000"/>
          </a:bodyPr>
          <a:lstStyle/>
          <a:p>
            <a:r>
              <a:rPr lang="en-US" dirty="0"/>
              <a:t>1. Ignoring research. Ignoring </a:t>
            </a:r>
            <a:br>
              <a:rPr lang="en-US" dirty="0"/>
            </a:br>
            <a:r>
              <a:rPr lang="en-US" dirty="0"/>
              <a:t>peer- reviewed research.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4545271"/>
              </p:ext>
            </p:extLst>
          </p:nvPr>
        </p:nvGraphicFramePr>
        <p:xfrm>
          <a:off x="817563" y="1474788"/>
          <a:ext cx="8326437" cy="4738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Rectangle 15"/>
          <p:cNvSpPr/>
          <p:nvPr/>
        </p:nvSpPr>
        <p:spPr>
          <a:xfrm>
            <a:off x="3635402" y="1401392"/>
            <a:ext cx="3879023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 Research</a:t>
            </a:r>
          </a:p>
        </p:txBody>
      </p:sp>
      <p:sp>
        <p:nvSpPr>
          <p:cNvPr id="2" name="Rectangle 1"/>
          <p:cNvSpPr/>
          <p:nvPr/>
        </p:nvSpPr>
        <p:spPr>
          <a:xfrm>
            <a:off x="920009" y="6142748"/>
            <a:ext cx="8117404" cy="5329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/>
              <a:t>Source: Yettick, H. (2015). One small droplet: News media coverage of peer-reviewed and university-based education research and academic expertise. </a:t>
            </a:r>
            <a:r>
              <a:rPr lang="en-US" sz="1000" i="1" dirty="0"/>
              <a:t>Educational Researcher, </a:t>
            </a:r>
            <a:r>
              <a:rPr lang="en-US" sz="1000" dirty="0"/>
              <a:t>44, 173-184.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16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581" y="746127"/>
            <a:ext cx="8220256" cy="889302"/>
          </a:xfrm>
        </p:spPr>
        <p:txBody>
          <a:bodyPr>
            <a:normAutofit fontScale="90000"/>
          </a:bodyPr>
          <a:lstStyle/>
          <a:p>
            <a:r>
              <a:rPr lang="en-US" dirty="0"/>
              <a:t>I guarantee you will find something useful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Annual Research Conference of the Association for Education Finance and Policy </a:t>
            </a:r>
            <a:r>
              <a:rPr lang="en-US" sz="800" dirty="0"/>
              <a:t>https://aefpweb.org/sites/default/files/AEFP%2041th%20Program.pdf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Annual Conference of the American Educational Association </a:t>
            </a:r>
            <a:r>
              <a:rPr lang="en-US" sz="800" dirty="0"/>
              <a:t>https://convention2.allacademic.com/one/aera/aera16/</a:t>
            </a:r>
          </a:p>
        </p:txBody>
      </p:sp>
    </p:spTree>
    <p:extLst>
      <p:ext uri="{BB962C8B-B14F-4D97-AF65-F5344CB8AC3E}">
        <p14:creationId xmlns:p14="http://schemas.microsoft.com/office/powerpoint/2010/main" val="2352489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417" y="365127"/>
            <a:ext cx="8546501" cy="889302"/>
          </a:xfrm>
        </p:spPr>
        <p:txBody>
          <a:bodyPr>
            <a:normAutofit/>
          </a:bodyPr>
          <a:lstStyle/>
          <a:p>
            <a:r>
              <a:rPr lang="en-US" dirty="0"/>
              <a:t>2. Ignoring research reviews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pPr marL="0" indent="0" algn="ctr">
              <a:buNone/>
            </a:pPr>
            <a:r>
              <a:rPr lang="en-US" sz="7600" b="0" dirty="0"/>
              <a:t>Research Reviews Can:</a:t>
            </a:r>
          </a:p>
          <a:p>
            <a:r>
              <a:rPr lang="en-US" sz="5800" b="0" dirty="0"/>
              <a:t>Add context</a:t>
            </a:r>
          </a:p>
          <a:p>
            <a:r>
              <a:rPr lang="en-US" sz="5800" b="0" dirty="0"/>
              <a:t>Save you time</a:t>
            </a:r>
          </a:p>
          <a:p>
            <a:r>
              <a:rPr lang="en-US" sz="5800" b="0" dirty="0"/>
              <a:t>Provide story ideas: Example, teen dating violence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 algn="ctr">
              <a:buNone/>
            </a:pPr>
            <a:endParaRPr lang="en-US" dirty="0"/>
          </a:p>
          <a:p>
            <a:pPr marL="457200" lvl="1" indent="0">
              <a:buNone/>
            </a:pPr>
            <a:endParaRPr lang="en-US" sz="900" dirty="0"/>
          </a:p>
          <a:p>
            <a:pPr marL="457200" lvl="1" indent="0">
              <a:buNone/>
            </a:pPr>
            <a:endParaRPr lang="en-US" sz="900" dirty="0"/>
          </a:p>
          <a:p>
            <a:pPr marL="457200" lvl="1" indent="0">
              <a:buNone/>
            </a:pPr>
            <a:r>
              <a:rPr lang="en-US" sz="900" dirty="0"/>
              <a:t>http://rer.sagepub.com/</a:t>
            </a:r>
          </a:p>
          <a:p>
            <a:pPr marL="457200" lvl="1" indent="0">
              <a:buNone/>
            </a:pPr>
            <a:endParaRPr lang="en-US" sz="900" dirty="0"/>
          </a:p>
          <a:p>
            <a:pPr marL="457200" lvl="1" indent="0">
              <a:buNone/>
            </a:pPr>
            <a:r>
              <a:rPr lang="en-US" sz="900" dirty="0"/>
              <a:t>http://www.aera.net/Newsroom/NewsReleasesandStatements/StudySnapshotTeenDatingViolencePreventionProgramsFallShort/tabid/16240/Default.aspx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262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7418" y="365127"/>
            <a:ext cx="8546322" cy="2224736"/>
          </a:xfrm>
        </p:spPr>
        <p:txBody>
          <a:bodyPr>
            <a:normAutofit/>
          </a:bodyPr>
          <a:lstStyle/>
          <a:p>
            <a:r>
              <a:rPr lang="en-US" dirty="0"/>
              <a:t>3. Paying more attention to sample size than to how the sample was selected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7418" y="2335530"/>
            <a:ext cx="8326582" cy="38782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1936 Literary Digest Poll of 2.4 million Americans: Alfred Landon will Beat Franklin D. Roosevelt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437" y="3246503"/>
            <a:ext cx="1605852" cy="21945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627" y="4393903"/>
            <a:ext cx="2390422" cy="16459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102" y="3189353"/>
            <a:ext cx="20834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Failing to size things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Questions to Answer in Your Story</a:t>
            </a:r>
          </a:p>
          <a:p>
            <a:endParaRPr lang="en-US" dirty="0"/>
          </a:p>
          <a:p>
            <a:r>
              <a:rPr lang="en-US" dirty="0"/>
              <a:t>Ask the researcher</a:t>
            </a:r>
          </a:p>
          <a:p>
            <a:pPr lvl="1"/>
            <a:r>
              <a:rPr lang="en-US" dirty="0"/>
              <a:t>How big was the effect or difference?</a:t>
            </a:r>
          </a:p>
          <a:p>
            <a:endParaRPr lang="en-US" dirty="0"/>
          </a:p>
          <a:p>
            <a:r>
              <a:rPr lang="en-US" dirty="0"/>
              <a:t>Ask teachers/instructors, </a:t>
            </a:r>
            <a:r>
              <a:rPr lang="en-US" dirty="0" err="1"/>
              <a:t>ed</a:t>
            </a:r>
            <a:r>
              <a:rPr lang="en-US" dirty="0"/>
              <a:t> leaders: </a:t>
            </a:r>
          </a:p>
          <a:p>
            <a:pPr marL="0" indent="0">
              <a:buNone/>
            </a:pPr>
            <a:r>
              <a:rPr lang="en-US" b="0" dirty="0"/>
              <a:t>	Is [X] worth implementing given the size of the 	effect and the associated tradeoffs and costs?</a:t>
            </a:r>
          </a:p>
        </p:txBody>
      </p:sp>
    </p:spTree>
    <p:extLst>
      <p:ext uri="{BB962C8B-B14F-4D97-AF65-F5344CB8AC3E}">
        <p14:creationId xmlns:p14="http://schemas.microsoft.com/office/powerpoint/2010/main" val="184067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 Over-generalizing conclusions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Examples</a:t>
            </a:r>
          </a:p>
          <a:p>
            <a:pPr marL="0" indent="0" algn="ctr">
              <a:buNone/>
            </a:pPr>
            <a:endParaRPr lang="en-US" dirty="0"/>
          </a:p>
          <a:p>
            <a:pPr lvl="1"/>
            <a:r>
              <a:rPr lang="en-US" dirty="0"/>
              <a:t>AGE: Applying findings from higher </a:t>
            </a:r>
            <a:r>
              <a:rPr lang="en-US" dirty="0" err="1"/>
              <a:t>ed</a:t>
            </a:r>
            <a:r>
              <a:rPr lang="en-US" dirty="0"/>
              <a:t> to K-12, and vice versa. </a:t>
            </a:r>
          </a:p>
          <a:p>
            <a:endParaRPr lang="en-US" dirty="0"/>
          </a:p>
          <a:p>
            <a:pPr lvl="1"/>
            <a:r>
              <a:rPr lang="en-US" dirty="0"/>
              <a:t>NATIONS: Applying findings from one country to another</a:t>
            </a:r>
          </a:p>
          <a:p>
            <a:endParaRPr lang="en-US" dirty="0"/>
          </a:p>
          <a:p>
            <a:pPr lvl="1"/>
            <a:r>
              <a:rPr lang="en-US" dirty="0"/>
              <a:t>SOCIO-ECONOMIC STATUS: Applying findings from wealthy communities to low-income communities, and vice versa.</a:t>
            </a:r>
          </a:p>
        </p:txBody>
      </p:sp>
    </p:spTree>
    <p:extLst>
      <p:ext uri="{BB962C8B-B14F-4D97-AF65-F5344CB8AC3E}">
        <p14:creationId xmlns:p14="http://schemas.microsoft.com/office/powerpoint/2010/main" val="129264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-7943" r="-7943"/>
          <a:stretch/>
        </p:blipFill>
        <p:spPr>
          <a:xfrm>
            <a:off x="-7179946" y="-1281579"/>
            <a:ext cx="22040850" cy="9467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15176" y="1122363"/>
            <a:ext cx="8054502" cy="2387600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2143" y="3543671"/>
            <a:ext cx="2782111" cy="2611991"/>
          </a:xfrm>
          <a:noFill/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82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</TotalTime>
  <Words>237</Words>
  <Application>Microsoft Office PowerPoint</Application>
  <PresentationFormat>On-screen Show (4:3)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Tahoma</vt:lpstr>
      <vt:lpstr>Times New Roman</vt:lpstr>
      <vt:lpstr>Office Theme</vt:lpstr>
      <vt:lpstr>5 Mistakes Journalists Make When Covering Education Research</vt:lpstr>
      <vt:lpstr>1. Ignoring research. Ignoring  peer- reviewed research.</vt:lpstr>
      <vt:lpstr>I guarantee you will find something useful here</vt:lpstr>
      <vt:lpstr>2. Ignoring research reviews</vt:lpstr>
      <vt:lpstr>3. Paying more attention to sample size than to how the sample was selected</vt:lpstr>
      <vt:lpstr>4. Failing to size things up</vt:lpstr>
      <vt:lpstr>5. Over-generalizing 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Holly Yettick</dc:creator>
  <cp:lastModifiedBy>Holly Yettick</cp:lastModifiedBy>
  <cp:revision>29</cp:revision>
  <dcterms:created xsi:type="dcterms:W3CDTF">2016-04-24T16:39:41Z</dcterms:created>
  <dcterms:modified xsi:type="dcterms:W3CDTF">2016-04-24T20:40:16Z</dcterms:modified>
</cp:coreProperties>
</file>