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90" r:id="rId5"/>
    <p:sldId id="291" r:id="rId6"/>
    <p:sldId id="265" r:id="rId7"/>
    <p:sldId id="292" r:id="rId8"/>
    <p:sldId id="289" r:id="rId9"/>
    <p:sldId id="293" r:id="rId10"/>
    <p:sldId id="294" r:id="rId11"/>
    <p:sldId id="269" r:id="rId12"/>
    <p:sldId id="270" r:id="rId13"/>
    <p:sldId id="268" r:id="rId14"/>
    <p:sldId id="274" r:id="rId15"/>
    <p:sldId id="271" r:id="rId16"/>
    <p:sldId id="272" r:id="rId17"/>
    <p:sldId id="295" r:id="rId18"/>
    <p:sldId id="288" r:id="rId19"/>
    <p:sldId id="273" r:id="rId20"/>
    <p:sldId id="275" r:id="rId21"/>
    <p:sldId id="276" r:id="rId22"/>
    <p:sldId id="277" r:id="rId23"/>
    <p:sldId id="283" r:id="rId24"/>
    <p:sldId id="278" r:id="rId25"/>
    <p:sldId id="281" r:id="rId26"/>
    <p:sldId id="280" r:id="rId27"/>
    <p:sldId id="279" r:id="rId28"/>
    <p:sldId id="282" r:id="rId29"/>
    <p:sldId id="284" r:id="rId30"/>
    <p:sldId id="287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9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FF00"/>
            </a:solidFill>
          </c:spPr>
          <c:invertIfNegative val="0"/>
          <c:cat>
            <c:strRef>
              <c:f>Sheet1!$A$1:$A$3</c:f>
              <c:strCache>
                <c:ptCount val="3"/>
                <c:pt idx="0">
                  <c:v>Daily Newspapers</c:v>
                </c:pt>
                <c:pt idx="1">
                  <c:v>Online-Only Outlets</c:v>
                </c:pt>
                <c:pt idx="2">
                  <c:v>Education Week</c:v>
                </c:pt>
              </c:strCache>
            </c:strRef>
          </c:cat>
          <c:val>
            <c:numRef>
              <c:f>Sheet1!$B$1:$B$3</c:f>
              <c:numCache>
                <c:formatCode>0%</c:formatCode>
                <c:ptCount val="3"/>
                <c:pt idx="0" formatCode="0.00%">
                  <c:v>5.0000000000000001E-3</c:v>
                </c:pt>
                <c:pt idx="1">
                  <c:v>7.0000000000000007E-2</c:v>
                </c:pt>
                <c:pt idx="2">
                  <c:v>0.45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6036352"/>
        <c:axId val="79536128"/>
      </c:barChart>
      <c:catAx>
        <c:axId val="7603635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3000" baseline="0">
                <a:solidFill>
                  <a:srgbClr val="FFFF00"/>
                </a:solidFill>
              </a:defRPr>
            </a:pPr>
            <a:endParaRPr lang="en-US"/>
          </a:p>
        </c:txPr>
        <c:crossAx val="79536128"/>
        <c:crosses val="autoZero"/>
        <c:auto val="1"/>
        <c:lblAlgn val="ctr"/>
        <c:lblOffset val="100"/>
        <c:noMultiLvlLbl val="0"/>
      </c:catAx>
      <c:valAx>
        <c:axId val="79536128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txPr>
          <a:bodyPr/>
          <a:lstStyle/>
          <a:p>
            <a:pPr>
              <a:defRPr sz="3000" baseline="0">
                <a:solidFill>
                  <a:srgbClr val="FFFF00"/>
                </a:solidFill>
              </a:defRPr>
            </a:pPr>
            <a:endParaRPr lang="en-US"/>
          </a:p>
        </c:txPr>
        <c:crossAx val="760363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FF00"/>
            </a:solidFill>
          </c:spPr>
          <c:invertIfNegative val="0"/>
          <c:cat>
            <c:strRef>
              <c:f>Sheet2!$A$2:$A$4</c:f>
              <c:strCache>
                <c:ptCount val="3"/>
                <c:pt idx="0">
                  <c:v>Daily Newspapers</c:v>
                </c:pt>
                <c:pt idx="1">
                  <c:v>Online-Only Outlets</c:v>
                </c:pt>
                <c:pt idx="2">
                  <c:v>Education Week</c:v>
                </c:pt>
              </c:strCache>
            </c:strRef>
          </c:cat>
          <c:val>
            <c:numRef>
              <c:f>Sheet2!$B$2:$B$4</c:f>
              <c:numCache>
                <c:formatCode>0%</c:formatCode>
                <c:ptCount val="3"/>
                <c:pt idx="0">
                  <c:v>0.02</c:v>
                </c:pt>
                <c:pt idx="1">
                  <c:v>0.05</c:v>
                </c:pt>
                <c:pt idx="2">
                  <c:v>0.06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9437824"/>
        <c:axId val="79439360"/>
      </c:barChart>
      <c:catAx>
        <c:axId val="7943782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rgbClr val="FFFF00"/>
                </a:solidFill>
              </a:defRPr>
            </a:pPr>
            <a:endParaRPr lang="en-US"/>
          </a:p>
        </c:txPr>
        <c:crossAx val="79439360"/>
        <c:crosses val="autoZero"/>
        <c:auto val="1"/>
        <c:lblAlgn val="ctr"/>
        <c:lblOffset val="100"/>
        <c:noMultiLvlLbl val="0"/>
      </c:catAx>
      <c:valAx>
        <c:axId val="7943936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rgbClr val="FFFF00"/>
                </a:solidFill>
              </a:defRPr>
            </a:pPr>
            <a:endParaRPr lang="en-US"/>
          </a:p>
        </c:txPr>
        <c:crossAx val="794378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3000" baseline="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0670E-C28B-4F15-AD7A-6ED79FA5D14D}" type="datetimeFigureOut">
              <a:rPr lang="en-US" smtClean="0"/>
              <a:t>6/16/2014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CD703-B385-44BF-A205-7A47E22D8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393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0670E-C28B-4F15-AD7A-6ED79FA5D14D}" type="datetimeFigureOut">
              <a:rPr lang="en-US" smtClean="0"/>
              <a:t>6/16/2014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CD703-B385-44BF-A205-7A47E22D8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63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0670E-C28B-4F15-AD7A-6ED79FA5D14D}" type="datetimeFigureOut">
              <a:rPr lang="en-US" smtClean="0"/>
              <a:t>6/16/2014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CD703-B385-44BF-A205-7A47E22D8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689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0670E-C28B-4F15-AD7A-6ED79FA5D14D}" type="datetimeFigureOut">
              <a:rPr lang="en-US" smtClean="0"/>
              <a:t>6/16/2014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CD703-B385-44BF-A205-7A47E22D8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199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0670E-C28B-4F15-AD7A-6ED79FA5D14D}" type="datetimeFigureOut">
              <a:rPr lang="en-US" smtClean="0"/>
              <a:t>6/16/2014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CD703-B385-44BF-A205-7A47E22D8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95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0670E-C28B-4F15-AD7A-6ED79FA5D14D}" type="datetimeFigureOut">
              <a:rPr lang="en-US" smtClean="0"/>
              <a:t>6/16/2014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CD703-B385-44BF-A205-7A47E22D8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028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0670E-C28B-4F15-AD7A-6ED79FA5D14D}" type="datetimeFigureOut">
              <a:rPr lang="en-US" smtClean="0"/>
              <a:t>6/16/2014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CD703-B385-44BF-A205-7A47E22D8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867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0670E-C28B-4F15-AD7A-6ED79FA5D14D}" type="datetimeFigureOut">
              <a:rPr lang="en-US" smtClean="0"/>
              <a:t>6/16/2014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CD703-B385-44BF-A205-7A47E22D8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36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0670E-C28B-4F15-AD7A-6ED79FA5D14D}" type="datetimeFigureOut">
              <a:rPr lang="en-US" smtClean="0"/>
              <a:t>6/16/2014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CD703-B385-44BF-A205-7A47E22D8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816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0670E-C28B-4F15-AD7A-6ED79FA5D14D}" type="datetimeFigureOut">
              <a:rPr lang="en-US" smtClean="0"/>
              <a:t>6/16/2014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CD703-B385-44BF-A205-7A47E22D8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030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0670E-C28B-4F15-AD7A-6ED79FA5D14D}" type="datetimeFigureOut">
              <a:rPr lang="en-US" smtClean="0"/>
              <a:t>6/16/2014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CD703-B385-44BF-A205-7A47E22D8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868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10670E-C28B-4F15-AD7A-6ED79FA5D14D}" type="datetimeFigureOut">
              <a:rPr lang="en-US" smtClean="0"/>
              <a:t>6/16/2014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CD703-B385-44BF-A205-7A47E22D8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766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5400" dirty="0" smtClean="0">
                <a:solidFill>
                  <a:srgbClr val="FFFF00"/>
                </a:solidFill>
              </a:rPr>
              <a:t>The Educational </a:t>
            </a:r>
            <a:r>
              <a:rPr lang="en-US" sz="5400" dirty="0" smtClean="0">
                <a:solidFill>
                  <a:srgbClr val="FFFF00"/>
                </a:solidFill>
              </a:rPr>
              <a:t>Research </a:t>
            </a:r>
            <a:r>
              <a:rPr lang="en-US" sz="5400" dirty="0" smtClean="0">
                <a:solidFill>
                  <a:srgbClr val="FFFF00"/>
                </a:solidFill>
              </a:rPr>
              <a:t>and</a:t>
            </a:r>
            <a:r>
              <a:rPr lang="en-US" sz="5400" dirty="0" smtClean="0">
                <a:solidFill>
                  <a:srgbClr val="FFFF00"/>
                </a:solidFill>
              </a:rPr>
              <a:t> Expertise </a:t>
            </a:r>
            <a:r>
              <a:rPr lang="en-US" sz="5400" dirty="0" smtClean="0">
                <a:solidFill>
                  <a:srgbClr val="FFFF00"/>
                </a:solidFill>
              </a:rPr>
              <a:t>that Reaches the Public via the News </a:t>
            </a:r>
            <a:r>
              <a:rPr lang="en-US" sz="5400" dirty="0" smtClean="0">
                <a:solidFill>
                  <a:srgbClr val="FFFF00"/>
                </a:solidFill>
              </a:rPr>
              <a:t>Media:</a:t>
            </a:r>
            <a:endParaRPr lang="en-US" sz="5400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3886200"/>
            <a:ext cx="6400800" cy="2514600"/>
          </a:xfrm>
        </p:spPr>
        <p:txBody>
          <a:bodyPr>
            <a:normAutofit fontScale="62500" lnSpcReduction="20000"/>
          </a:bodyPr>
          <a:lstStyle/>
          <a:p>
            <a:endParaRPr lang="en-US" sz="4400" dirty="0" smtClean="0">
              <a:solidFill>
                <a:srgbClr val="FFFF00"/>
              </a:solidFill>
            </a:endParaRPr>
          </a:p>
          <a:p>
            <a:r>
              <a:rPr lang="en-US" sz="6900" dirty="0" smtClean="0">
                <a:solidFill>
                  <a:srgbClr val="FFFF00"/>
                </a:solidFill>
              </a:rPr>
              <a:t>Who Produces it and How it Gets There</a:t>
            </a:r>
          </a:p>
          <a:p>
            <a:r>
              <a:rPr lang="en-US" sz="6900" dirty="0" smtClean="0">
                <a:solidFill>
                  <a:srgbClr val="FFFF00"/>
                </a:solidFill>
              </a:rPr>
              <a:t>Holly Yettick</a:t>
            </a:r>
          </a:p>
        </p:txBody>
      </p:sp>
    </p:spTree>
    <p:extLst>
      <p:ext uri="{BB962C8B-B14F-4D97-AF65-F5344CB8AC3E}">
        <p14:creationId xmlns:p14="http://schemas.microsoft.com/office/powerpoint/2010/main" val="2815503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Need for the Study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Arial" charset="0"/>
              <a:buChar char="•"/>
            </a:pPr>
            <a:r>
              <a:rPr lang="en-US" sz="4000" dirty="0" smtClean="0">
                <a:solidFill>
                  <a:srgbClr val="FFFF00"/>
                </a:solidFill>
              </a:rPr>
              <a:t>Dearth of previous research</a:t>
            </a:r>
          </a:p>
          <a:p>
            <a:pPr>
              <a:buFont typeface="Arial" charset="0"/>
              <a:buChar char="•"/>
            </a:pPr>
            <a:endParaRPr lang="en-US" sz="4000" dirty="0">
              <a:solidFill>
                <a:srgbClr val="FFFF00"/>
              </a:solidFill>
            </a:endParaRPr>
          </a:p>
          <a:p>
            <a:pPr>
              <a:buFont typeface="Arial" charset="0"/>
              <a:buChar char="•"/>
            </a:pPr>
            <a:r>
              <a:rPr lang="en-US" sz="4000" dirty="0">
                <a:solidFill>
                  <a:srgbClr val="FFFF00"/>
                </a:solidFill>
              </a:rPr>
              <a:t>Rapid changes in the news media</a:t>
            </a:r>
          </a:p>
          <a:p>
            <a:pPr marL="0" indent="0">
              <a:buNone/>
            </a:pPr>
            <a:endParaRPr lang="en-US" sz="4000" dirty="0" smtClean="0">
              <a:solidFill>
                <a:srgbClr val="FFFF00"/>
              </a:solidFill>
            </a:endParaRPr>
          </a:p>
          <a:p>
            <a:pPr>
              <a:buFont typeface="Arial" charset="0"/>
              <a:buChar char="•"/>
            </a:pPr>
            <a:r>
              <a:rPr lang="en-US" sz="4000" dirty="0" smtClean="0">
                <a:solidFill>
                  <a:srgbClr val="FFFF00"/>
                </a:solidFill>
              </a:rPr>
              <a:t>School choice, ballot initiatives increase, broaden </a:t>
            </a:r>
            <a:r>
              <a:rPr lang="en-US" sz="4000" dirty="0" smtClean="0">
                <a:solidFill>
                  <a:srgbClr val="FFFF00"/>
                </a:solidFill>
              </a:rPr>
              <a:t>the public’s </a:t>
            </a:r>
            <a:r>
              <a:rPr lang="en-US" sz="4000" dirty="0" smtClean="0">
                <a:solidFill>
                  <a:srgbClr val="FFFF00"/>
                </a:solidFill>
              </a:rPr>
              <a:t>need for high-quality information on education</a:t>
            </a:r>
          </a:p>
          <a:p>
            <a:pPr marL="0" indent="0">
              <a:buNone/>
            </a:pPr>
            <a:endParaRPr lang="en-US" sz="3600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90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Research Questions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sz="4000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US" sz="4000" dirty="0" smtClean="0">
                <a:solidFill>
                  <a:srgbClr val="FFFF00"/>
                </a:solidFill>
              </a:rPr>
              <a:t>1. What </a:t>
            </a:r>
            <a:r>
              <a:rPr lang="en-US" sz="4000" dirty="0">
                <a:solidFill>
                  <a:srgbClr val="FFFF00"/>
                </a:solidFill>
              </a:rPr>
              <a:t>are the primary institutional characteristics of the organizations and individuals </a:t>
            </a:r>
            <a:r>
              <a:rPr lang="en-US" sz="4000" dirty="0" smtClean="0">
                <a:solidFill>
                  <a:srgbClr val="FFFF00"/>
                </a:solidFill>
              </a:rPr>
              <a:t>producing the </a:t>
            </a:r>
            <a:r>
              <a:rPr lang="en-US" sz="4000" dirty="0">
                <a:solidFill>
                  <a:srgbClr val="FFFF00"/>
                </a:solidFill>
              </a:rPr>
              <a:t>research mentioned in </a:t>
            </a:r>
            <a:r>
              <a:rPr lang="en-US" sz="4000" dirty="0" smtClean="0">
                <a:solidFill>
                  <a:srgbClr val="FFFF00"/>
                </a:solidFill>
              </a:rPr>
              <a:t>news media coverage of K-12 education? </a:t>
            </a:r>
            <a:endParaRPr lang="en-US" sz="4000" dirty="0">
              <a:solidFill>
                <a:srgbClr val="FFFF00"/>
              </a:solidFill>
            </a:endParaRPr>
          </a:p>
          <a:p>
            <a:pPr marL="0" lvl="0" indent="0">
              <a:buNone/>
            </a:pPr>
            <a:endParaRPr lang="en-US" sz="4000" dirty="0" smtClean="0">
              <a:solidFill>
                <a:srgbClr val="FFFF00"/>
              </a:solidFill>
            </a:endParaRPr>
          </a:p>
          <a:p>
            <a:pPr marL="0" lvl="0" indent="0">
              <a:buNone/>
            </a:pPr>
            <a:r>
              <a:rPr lang="en-US" sz="4000" dirty="0" smtClean="0">
                <a:solidFill>
                  <a:srgbClr val="FFFF00"/>
                </a:solidFill>
              </a:rPr>
              <a:t>2. How </a:t>
            </a:r>
            <a:r>
              <a:rPr lang="en-US" sz="4000" dirty="0">
                <a:solidFill>
                  <a:srgbClr val="FFFF00"/>
                </a:solidFill>
              </a:rPr>
              <a:t>do writers </a:t>
            </a:r>
            <a:r>
              <a:rPr lang="en-US" sz="4000" dirty="0" smtClean="0">
                <a:solidFill>
                  <a:srgbClr val="FFFF00"/>
                </a:solidFill>
              </a:rPr>
              <a:t>select research </a:t>
            </a:r>
            <a:r>
              <a:rPr lang="en-US" sz="4000" dirty="0">
                <a:solidFill>
                  <a:srgbClr val="FFFF00"/>
                </a:solidFill>
              </a:rPr>
              <a:t>or </a:t>
            </a:r>
            <a:r>
              <a:rPr lang="en-US" sz="4000" dirty="0" smtClean="0">
                <a:solidFill>
                  <a:srgbClr val="FFFF00"/>
                </a:solidFill>
              </a:rPr>
              <a:t>experts mentioned in education news coverage of K-12 education?</a:t>
            </a:r>
            <a:endParaRPr lang="en-US" sz="4000" dirty="0">
              <a:solidFill>
                <a:srgbClr val="FFFF00"/>
              </a:solidFill>
            </a:endParaRPr>
          </a:p>
          <a:p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678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What do you mean by “research?”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4000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US" sz="4000" dirty="0" smtClean="0">
                <a:solidFill>
                  <a:srgbClr val="FFFF00"/>
                </a:solidFill>
              </a:rPr>
              <a:t>Evidence </a:t>
            </a:r>
            <a:r>
              <a:rPr lang="en-US" sz="4000" dirty="0">
                <a:solidFill>
                  <a:srgbClr val="FFFF00"/>
                </a:solidFill>
              </a:rPr>
              <a:t>relevant </a:t>
            </a:r>
            <a:r>
              <a:rPr lang="en-US" sz="4000" dirty="0" smtClean="0">
                <a:solidFill>
                  <a:srgbClr val="FFFF00"/>
                </a:solidFill>
              </a:rPr>
              <a:t>to making </a:t>
            </a:r>
            <a:r>
              <a:rPr lang="en-US" sz="4000" dirty="0">
                <a:solidFill>
                  <a:srgbClr val="FFFF00"/>
                </a:solidFill>
              </a:rPr>
              <a:t>decisions about education. </a:t>
            </a:r>
            <a:endParaRPr lang="en-US" sz="4000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sz="4000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US" sz="4000" dirty="0" smtClean="0">
                <a:solidFill>
                  <a:srgbClr val="FFFF00"/>
                </a:solidFill>
              </a:rPr>
              <a:t>NOT purely anecdotal statements</a:t>
            </a:r>
            <a:endParaRPr lang="en-US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15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What is an “expert?”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sz="4000" dirty="0" smtClean="0">
                <a:solidFill>
                  <a:srgbClr val="FFFF00"/>
                </a:solidFill>
              </a:rPr>
              <a:t>A researcher</a:t>
            </a:r>
          </a:p>
          <a:p>
            <a:pPr marL="514350" indent="-514350">
              <a:buAutoNum type="arabicPeriod"/>
            </a:pPr>
            <a:endParaRPr lang="en-US" sz="4000" dirty="0" smtClean="0">
              <a:solidFill>
                <a:srgbClr val="FFFF00"/>
              </a:solidFill>
            </a:endParaRPr>
          </a:p>
          <a:p>
            <a:pPr marL="514350" indent="-514350">
              <a:buAutoNum type="arabicPeriod"/>
            </a:pPr>
            <a:r>
              <a:rPr lang="en-US" sz="4000" dirty="0" smtClean="0">
                <a:solidFill>
                  <a:srgbClr val="FFFF00"/>
                </a:solidFill>
              </a:rPr>
              <a:t>A non-research-conducting observer </a:t>
            </a:r>
            <a:r>
              <a:rPr lang="en-US" sz="4000" dirty="0">
                <a:solidFill>
                  <a:srgbClr val="FFFF00"/>
                </a:solidFill>
              </a:rPr>
              <a:t>commenting from the </a:t>
            </a:r>
            <a:r>
              <a:rPr lang="en-US" sz="4000" dirty="0" smtClean="0">
                <a:solidFill>
                  <a:srgbClr val="FFFF00"/>
                </a:solidFill>
              </a:rPr>
              <a:t>sidelines. </a:t>
            </a:r>
          </a:p>
        </p:txBody>
      </p:sp>
    </p:spTree>
    <p:extLst>
      <p:ext uri="{BB962C8B-B14F-4D97-AF65-F5344CB8AC3E}">
        <p14:creationId xmlns:p14="http://schemas.microsoft.com/office/powerpoint/2010/main" val="1538076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Methodology, WHO produces the research?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600" dirty="0" smtClean="0">
                <a:solidFill>
                  <a:srgbClr val="FFFF00"/>
                </a:solidFill>
              </a:rPr>
              <a:t>Random samples represent </a:t>
            </a:r>
            <a:r>
              <a:rPr lang="en-US" sz="3600" dirty="0" smtClean="0">
                <a:solidFill>
                  <a:srgbClr val="FFFF00"/>
                </a:solidFill>
              </a:rPr>
              <a:t>January through June 2010</a:t>
            </a:r>
            <a:endParaRPr lang="en-US" sz="3600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US" sz="3600" dirty="0" smtClean="0">
                <a:solidFill>
                  <a:srgbClr val="FFFF00"/>
                </a:solidFill>
              </a:rPr>
              <a:t>Codes</a:t>
            </a:r>
          </a:p>
          <a:p>
            <a:pPr marL="0" indent="0">
              <a:buNone/>
            </a:pPr>
            <a:r>
              <a:rPr lang="en-US" sz="3600" dirty="0">
                <a:solidFill>
                  <a:srgbClr val="FFFF00"/>
                </a:solidFill>
              </a:rPr>
              <a:t>	</a:t>
            </a:r>
            <a:r>
              <a:rPr lang="en-US" sz="3600" dirty="0" smtClean="0">
                <a:solidFill>
                  <a:srgbClr val="FFFF00"/>
                </a:solidFill>
              </a:rPr>
              <a:t>Institutional affiliations of research(</a:t>
            </a:r>
            <a:r>
              <a:rPr lang="en-US" sz="3600" dirty="0" err="1" smtClean="0">
                <a:solidFill>
                  <a:srgbClr val="FFFF00"/>
                </a:solidFill>
              </a:rPr>
              <a:t>er</a:t>
            </a:r>
            <a:r>
              <a:rPr lang="en-US" sz="3600" dirty="0" smtClean="0">
                <a:solidFill>
                  <a:srgbClr val="FFFF00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3600" dirty="0">
                <a:solidFill>
                  <a:srgbClr val="FFFF00"/>
                </a:solidFill>
              </a:rPr>
              <a:t>	</a:t>
            </a:r>
            <a:r>
              <a:rPr lang="en-US" sz="3600" dirty="0" smtClean="0">
                <a:solidFill>
                  <a:srgbClr val="FFFF00"/>
                </a:solidFill>
              </a:rPr>
              <a:t>Topic of item</a:t>
            </a:r>
          </a:p>
          <a:p>
            <a:pPr marL="0" indent="0">
              <a:buNone/>
            </a:pPr>
            <a:r>
              <a:rPr lang="en-US" sz="3600" dirty="0">
                <a:solidFill>
                  <a:srgbClr val="FFFF00"/>
                </a:solidFill>
              </a:rPr>
              <a:t>	</a:t>
            </a:r>
            <a:r>
              <a:rPr lang="en-US" sz="3600" dirty="0" smtClean="0">
                <a:solidFill>
                  <a:srgbClr val="FFFF00"/>
                </a:solidFill>
              </a:rPr>
              <a:t>“Item” type </a:t>
            </a:r>
          </a:p>
          <a:p>
            <a:pPr marL="0" indent="0">
              <a:buNone/>
            </a:pPr>
            <a:r>
              <a:rPr lang="en-US" sz="3600" dirty="0">
                <a:solidFill>
                  <a:srgbClr val="FFFF00"/>
                </a:solidFill>
              </a:rPr>
              <a:t>	</a:t>
            </a:r>
            <a:r>
              <a:rPr lang="en-US" sz="3600" dirty="0" smtClean="0">
                <a:solidFill>
                  <a:srgbClr val="FFFF00"/>
                </a:solidFill>
              </a:rPr>
              <a:t>Outlet subtypes</a:t>
            </a:r>
            <a:endParaRPr lang="en-US" sz="3600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US" sz="3600" dirty="0" smtClean="0">
                <a:solidFill>
                  <a:srgbClr val="FFFF00"/>
                </a:solidFill>
              </a:rPr>
              <a:t>	Three </a:t>
            </a:r>
            <a:r>
              <a:rPr lang="en-US" sz="3600" dirty="0">
                <a:solidFill>
                  <a:srgbClr val="FFFF00"/>
                </a:solidFill>
              </a:rPr>
              <a:t>categories of outlets</a:t>
            </a:r>
          </a:p>
          <a:p>
            <a:pPr marL="0" indent="0">
              <a:buNone/>
            </a:pPr>
            <a:endParaRPr lang="en-US" sz="3600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88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Daily Newspapers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</a:rPr>
              <a:t>America’s News </a:t>
            </a:r>
            <a:r>
              <a:rPr lang="en-US" sz="4000" dirty="0" smtClean="0">
                <a:solidFill>
                  <a:srgbClr val="FFFF00"/>
                </a:solidFill>
              </a:rPr>
              <a:t>(≈ 650 newspapers, 395 of which mentioned research/experts in ed coverage)</a:t>
            </a:r>
          </a:p>
          <a:p>
            <a:r>
              <a:rPr lang="en-US" sz="4000" dirty="0" smtClean="0">
                <a:solidFill>
                  <a:srgbClr val="FFFF00"/>
                </a:solidFill>
              </a:rPr>
              <a:t>Despite search terms, skimmed 40,000-plus items</a:t>
            </a:r>
          </a:p>
          <a:p>
            <a:r>
              <a:rPr lang="en-US" sz="4000" dirty="0" smtClean="0">
                <a:solidFill>
                  <a:srgbClr val="FFFF00"/>
                </a:solidFill>
              </a:rPr>
              <a:t>1 “constructed week” = 6 months of coverage</a:t>
            </a:r>
          </a:p>
          <a:p>
            <a:pPr marL="342900" lvl="1" indent="-342900">
              <a:buFont typeface="Arial" pitchFamily="34" charset="0"/>
              <a:buChar char="•"/>
            </a:pPr>
            <a:endParaRPr lang="en-US" sz="4000" dirty="0">
              <a:solidFill>
                <a:srgbClr val="FFFF00"/>
              </a:solidFill>
            </a:endParaRPr>
          </a:p>
          <a:p>
            <a:pPr marL="0" lvl="1" indent="0">
              <a:buNone/>
            </a:pPr>
            <a:endParaRPr lang="en-US" sz="4000" dirty="0">
              <a:solidFill>
                <a:srgbClr val="FFFF00"/>
              </a:solidFill>
            </a:endParaRPr>
          </a:p>
          <a:p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87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Online-Only Outlets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sz="4000" dirty="0">
                <a:solidFill>
                  <a:srgbClr val="FFFF00"/>
                </a:solidFill>
              </a:rPr>
              <a:t>86 education-related online-only outlets monitored regularly by Alexander Russo, </a:t>
            </a:r>
            <a:r>
              <a:rPr lang="en-US" sz="4000" i="1" dirty="0" smtClean="0">
                <a:solidFill>
                  <a:srgbClr val="FFFF00"/>
                </a:solidFill>
              </a:rPr>
              <a:t>This </a:t>
            </a:r>
            <a:r>
              <a:rPr lang="en-US" sz="4000" i="1" dirty="0">
                <a:solidFill>
                  <a:srgbClr val="FFFF00"/>
                </a:solidFill>
              </a:rPr>
              <a:t>Week in Education</a:t>
            </a:r>
            <a:r>
              <a:rPr lang="en-US" sz="4000" dirty="0">
                <a:solidFill>
                  <a:srgbClr val="FFFF00"/>
                </a:solidFill>
              </a:rPr>
              <a:t>. </a:t>
            </a:r>
            <a:endParaRPr lang="en-US" sz="4000" dirty="0" smtClean="0">
              <a:solidFill>
                <a:srgbClr val="FFFF00"/>
              </a:solidFill>
            </a:endParaRP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4000" dirty="0" smtClean="0">
                <a:solidFill>
                  <a:srgbClr val="FFFF00"/>
                </a:solidFill>
              </a:rPr>
              <a:t>2 constructed weeks </a:t>
            </a:r>
            <a:r>
              <a:rPr lang="en-US" sz="4000" dirty="0">
                <a:solidFill>
                  <a:srgbClr val="FFFF00"/>
                </a:solidFill>
              </a:rPr>
              <a:t>≈ </a:t>
            </a:r>
            <a:r>
              <a:rPr lang="en-US" sz="4000" dirty="0" smtClean="0">
                <a:solidFill>
                  <a:srgbClr val="FFFF00"/>
                </a:solidFill>
              </a:rPr>
              <a:t>6 months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4000" dirty="0" smtClean="0">
                <a:solidFill>
                  <a:srgbClr val="FFFF00"/>
                </a:solidFill>
              </a:rPr>
              <a:t>Outlets searched by hand, no search terms</a:t>
            </a:r>
          </a:p>
          <a:p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368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>
                <a:solidFill>
                  <a:srgbClr val="FFFF00"/>
                </a:solidFill>
              </a:rPr>
              <a:t>Education Week</a:t>
            </a:r>
            <a:endParaRPr lang="en-US" i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4000" dirty="0" smtClean="0">
                <a:solidFill>
                  <a:srgbClr val="FFFF00"/>
                </a:solidFill>
              </a:rPr>
              <a:t>Seven randomly-selected weekly editions </a:t>
            </a:r>
            <a:r>
              <a:rPr lang="en-US" sz="4000" dirty="0">
                <a:solidFill>
                  <a:srgbClr val="FFFF00"/>
                </a:solidFill>
              </a:rPr>
              <a:t>≈ </a:t>
            </a:r>
            <a:r>
              <a:rPr lang="en-US" sz="4000" dirty="0" smtClean="0">
                <a:solidFill>
                  <a:srgbClr val="FFFF00"/>
                </a:solidFill>
              </a:rPr>
              <a:t>6 months of coverage</a:t>
            </a:r>
          </a:p>
          <a:p>
            <a:endParaRPr lang="en-US" sz="4000" dirty="0">
              <a:solidFill>
                <a:srgbClr val="FFFF00"/>
              </a:solidFill>
            </a:endParaRPr>
          </a:p>
          <a:p>
            <a:r>
              <a:rPr lang="en-US" sz="4000" i="1" dirty="0" smtClean="0">
                <a:solidFill>
                  <a:srgbClr val="FFFF00"/>
                </a:solidFill>
              </a:rPr>
              <a:t>Edweek</a:t>
            </a:r>
            <a:r>
              <a:rPr lang="en-US" sz="4000" dirty="0" smtClean="0">
                <a:solidFill>
                  <a:srgbClr val="FFFF00"/>
                </a:solidFill>
              </a:rPr>
              <a:t> Blogs classified  as online-only outlets</a:t>
            </a:r>
          </a:p>
          <a:p>
            <a:pPr marL="0" indent="0">
              <a:buNone/>
            </a:pPr>
            <a:endParaRPr lang="en-US" sz="4000" dirty="0" smtClean="0">
              <a:solidFill>
                <a:srgbClr val="FFFF00"/>
              </a:solidFill>
            </a:endParaRPr>
          </a:p>
          <a:p>
            <a:r>
              <a:rPr lang="en-US" sz="4000" dirty="0" smtClean="0">
                <a:solidFill>
                  <a:srgbClr val="FFFF00"/>
                </a:solidFill>
              </a:rPr>
              <a:t>Skimmed every item, no search terms</a:t>
            </a:r>
          </a:p>
          <a:p>
            <a:pPr marL="0" indent="0">
              <a:buNone/>
            </a:pP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0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Percent of Education-Related  Items that Mentioned Research and/or Experts: 1/1/10-6/30/10</a:t>
            </a:r>
            <a:endParaRPr lang="en-US" dirty="0">
              <a:solidFill>
                <a:srgbClr val="FFFF00"/>
              </a:solidFill>
            </a:endParaRPr>
          </a:p>
        </p:txBody>
      </p:sp>
      <p:graphicFrame>
        <p:nvGraphicFramePr>
          <p:cNvPr id="4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800159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13762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Analysis of Sampled Items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en-US" sz="4000" dirty="0">
              <a:solidFill>
                <a:srgbClr val="FFFF00"/>
              </a:solidFill>
            </a:endParaRPr>
          </a:p>
          <a:p>
            <a:r>
              <a:rPr lang="en-US" sz="4000" dirty="0" smtClean="0">
                <a:solidFill>
                  <a:srgbClr val="FFFF00"/>
                </a:solidFill>
              </a:rPr>
              <a:t>Simple </a:t>
            </a:r>
            <a:r>
              <a:rPr lang="en-US" sz="4000" dirty="0">
                <a:solidFill>
                  <a:srgbClr val="FFFF00"/>
                </a:solidFill>
              </a:rPr>
              <a:t>categorical comparisons using X</a:t>
            </a:r>
            <a:r>
              <a:rPr lang="en-US" sz="4000" baseline="30000" dirty="0">
                <a:solidFill>
                  <a:srgbClr val="FFFF00"/>
                </a:solidFill>
              </a:rPr>
              <a:t>2</a:t>
            </a:r>
            <a:r>
              <a:rPr lang="en-US" sz="4000" dirty="0">
                <a:solidFill>
                  <a:srgbClr val="FFFF00"/>
                </a:solidFill>
              </a:rPr>
              <a:t> test of statistical </a:t>
            </a:r>
            <a:r>
              <a:rPr lang="en-US" sz="4000" dirty="0" smtClean="0">
                <a:solidFill>
                  <a:srgbClr val="FFFF00"/>
                </a:solidFill>
              </a:rPr>
              <a:t>significance </a:t>
            </a:r>
          </a:p>
          <a:p>
            <a:endParaRPr lang="en-US" sz="4000" dirty="0">
              <a:solidFill>
                <a:srgbClr val="FFFF00"/>
              </a:solidFill>
            </a:endParaRPr>
          </a:p>
          <a:p>
            <a:r>
              <a:rPr lang="en-US" sz="4000" dirty="0" smtClean="0">
                <a:solidFill>
                  <a:srgbClr val="FFFF00"/>
                </a:solidFill>
              </a:rPr>
              <a:t>Multinomial and binomial logistic regression</a:t>
            </a:r>
          </a:p>
        </p:txBody>
      </p:sp>
    </p:spTree>
    <p:extLst>
      <p:ext uri="{BB962C8B-B14F-4D97-AF65-F5344CB8AC3E}">
        <p14:creationId xmlns:p14="http://schemas.microsoft.com/office/powerpoint/2010/main" val="151062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Methodology: Interviews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FFFF00"/>
                </a:solidFill>
              </a:rPr>
              <a:t>Purposively selected 33 people who wrote sampled items</a:t>
            </a:r>
          </a:p>
          <a:p>
            <a:endParaRPr lang="en-US" sz="3600" dirty="0">
              <a:solidFill>
                <a:srgbClr val="FFFF00"/>
              </a:solidFill>
            </a:endParaRPr>
          </a:p>
          <a:p>
            <a:r>
              <a:rPr lang="en-US" sz="3600" dirty="0" smtClean="0">
                <a:solidFill>
                  <a:srgbClr val="FFFF00"/>
                </a:solidFill>
              </a:rPr>
              <a:t>Conducted open-ended interviews (20 minutes to 2 hours apiece)</a:t>
            </a:r>
          </a:p>
          <a:p>
            <a:endParaRPr lang="en-US" sz="3600" dirty="0">
              <a:solidFill>
                <a:srgbClr val="FFFF00"/>
              </a:solidFill>
            </a:endParaRPr>
          </a:p>
          <a:p>
            <a:r>
              <a:rPr lang="en-US" sz="3600" dirty="0" smtClean="0">
                <a:solidFill>
                  <a:srgbClr val="FFFF00"/>
                </a:solidFill>
              </a:rPr>
              <a:t>Coded interview transcripts  based on type of influence on “gatekeeping”</a:t>
            </a:r>
            <a:endParaRPr lang="en-US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findings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18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62200"/>
            <a:ext cx="7772400" cy="249237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What are the primary institutional characteristics of the organizations and individuals producing the research mentioned in news media coverage of K-12 education? </a:t>
            </a:r>
            <a:r>
              <a:rPr lang="en-US" dirty="0"/>
              <a:t/>
            </a:r>
            <a:br>
              <a:rPr lang="en-US" dirty="0"/>
            </a:b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609601"/>
            <a:ext cx="7772400" cy="1447799"/>
          </a:xfrm>
        </p:spPr>
        <p:txBody>
          <a:bodyPr>
            <a:noAutofit/>
          </a:bodyPr>
          <a:lstStyle/>
          <a:p>
            <a:r>
              <a:rPr lang="en-US" sz="4400" dirty="0">
                <a:solidFill>
                  <a:srgbClr val="FFFF00"/>
                </a:solidFill>
              </a:rPr>
              <a:t>RQ 1</a:t>
            </a:r>
            <a:r>
              <a:rPr lang="en-US" sz="4400" dirty="0" smtClean="0"/>
              <a:t>: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91733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Government dominates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FFFF00"/>
                </a:solidFill>
              </a:rPr>
              <a:t>Government experts and/or research mentioned in 1/2 of all coded items</a:t>
            </a:r>
          </a:p>
          <a:p>
            <a:r>
              <a:rPr lang="en-US" sz="4000" dirty="0" smtClean="0">
                <a:solidFill>
                  <a:srgbClr val="FFFF00"/>
                </a:solidFill>
              </a:rPr>
              <a:t>Government is newspapers’ favorite source</a:t>
            </a:r>
          </a:p>
          <a:p>
            <a:r>
              <a:rPr lang="en-US" sz="4000" dirty="0" smtClean="0">
                <a:solidFill>
                  <a:srgbClr val="FFFF00"/>
                </a:solidFill>
              </a:rPr>
              <a:t>Confirms past research</a:t>
            </a:r>
            <a:endParaRPr lang="en-US" sz="4000" dirty="0">
              <a:solidFill>
                <a:srgbClr val="FFFF00"/>
              </a:solidFill>
            </a:endParaRPr>
          </a:p>
          <a:p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>
                <a:solidFill>
                  <a:srgbClr val="FFFF00"/>
                </a:solidFill>
              </a:rPr>
              <a:t>N</a:t>
            </a:r>
            <a:r>
              <a:rPr lang="en-US" sz="4000" dirty="0" smtClean="0">
                <a:solidFill>
                  <a:srgbClr val="FFFF00"/>
                </a:solidFill>
              </a:rPr>
              <a:t>ot unique to educational research</a:t>
            </a:r>
            <a:endParaRPr lang="en-US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38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University Research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University experts are more popular than university </a:t>
            </a:r>
            <a:r>
              <a:rPr lang="en-US" dirty="0" smtClean="0">
                <a:solidFill>
                  <a:srgbClr val="FFFF00"/>
                </a:solidFill>
              </a:rPr>
              <a:t>research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Past </a:t>
            </a:r>
            <a:r>
              <a:rPr lang="en-US" dirty="0">
                <a:solidFill>
                  <a:srgbClr val="FFFF00"/>
                </a:solidFill>
              </a:rPr>
              <a:t>research suggests </a:t>
            </a:r>
            <a:r>
              <a:rPr lang="en-US" dirty="0" smtClean="0">
                <a:solidFill>
                  <a:srgbClr val="FFFF00"/>
                </a:solidFill>
              </a:rPr>
              <a:t>science </a:t>
            </a:r>
            <a:r>
              <a:rPr lang="en-US" dirty="0">
                <a:solidFill>
                  <a:srgbClr val="FFFF00"/>
                </a:solidFill>
              </a:rPr>
              <a:t>writers prefer peer reviewed </a:t>
            </a:r>
            <a:r>
              <a:rPr lang="en-US" dirty="0" smtClean="0">
                <a:solidFill>
                  <a:srgbClr val="FFFF00"/>
                </a:solidFill>
              </a:rPr>
              <a:t>studies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Peer-reviewed research is virtually absent from the sample (3%), even from professors’ own blogs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426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solidFill>
                  <a:srgbClr val="FFFF00"/>
                </a:solidFill>
              </a:rPr>
              <a:t>Among Articles that Mention Research: Percent that Mention Research From Peer-Reviewed Journals</a:t>
            </a:r>
          </a:p>
        </p:txBody>
      </p:sp>
      <p:graphicFrame>
        <p:nvGraphicFramePr>
          <p:cNvPr id="5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027923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2767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176331"/>
              </p:ext>
            </p:extLst>
          </p:nvPr>
        </p:nvGraphicFramePr>
        <p:xfrm>
          <a:off x="457200" y="457201"/>
          <a:ext cx="8229600" cy="5486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1066799">
                <a:tc>
                  <a:txBody>
                    <a:bodyPr/>
                    <a:lstStyle/>
                    <a:p>
                      <a:r>
                        <a:rPr lang="en-US" sz="4000" dirty="0" smtClean="0">
                          <a:solidFill>
                            <a:srgbClr val="FFFF00"/>
                          </a:solidFill>
                        </a:rPr>
                        <a:t>Field</a:t>
                      </a:r>
                      <a:endParaRPr lang="en-US" sz="40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smtClean="0">
                          <a:solidFill>
                            <a:srgbClr val="FFFF00"/>
                          </a:solidFill>
                        </a:rPr>
                        <a:t>Citations</a:t>
                      </a:r>
                      <a:endParaRPr lang="en-US" sz="40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</a:tr>
              <a:tr h="899160"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Economics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1</a:t>
                      </a:r>
                      <a:endParaRPr lang="en-US" sz="4000" dirty="0"/>
                    </a:p>
                  </a:txBody>
                  <a:tcPr/>
                </a:tc>
              </a:tr>
              <a:tr h="899160"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Education, Including Ed Psych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10</a:t>
                      </a:r>
                      <a:endParaRPr lang="en-US" sz="4000" dirty="0"/>
                    </a:p>
                  </a:txBody>
                  <a:tcPr/>
                </a:tc>
              </a:tr>
              <a:tr h="899160"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Medicine and Health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19</a:t>
                      </a:r>
                      <a:endParaRPr lang="en-US" sz="4000" dirty="0"/>
                    </a:p>
                  </a:txBody>
                  <a:tcPr/>
                </a:tc>
              </a:tr>
              <a:tr h="899160"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Psychology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4</a:t>
                      </a:r>
                      <a:endParaRPr lang="en-US" sz="4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3910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Think Tank Research</a:t>
            </a:r>
            <a:r>
              <a:rPr lang="en-US" smtClean="0">
                <a:solidFill>
                  <a:srgbClr val="FFFF00"/>
                </a:solidFill>
              </a:rPr>
              <a:t>, Expertise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Newspapers ignore it, consign it to op-eds</a:t>
            </a:r>
          </a:p>
          <a:p>
            <a:endParaRPr lang="en-US" dirty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Online-only outlets love it</a:t>
            </a:r>
          </a:p>
          <a:p>
            <a:endParaRPr lang="en-US" dirty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Almost all of it is associated with advocacy-oriented think tanks</a:t>
            </a:r>
          </a:p>
          <a:p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Right-leaning think tanks dominate think tank expertise</a:t>
            </a:r>
            <a:endParaRPr lang="en-US" dirty="0">
              <a:solidFill>
                <a:srgbClr val="FFFF00"/>
              </a:solidFill>
            </a:endParaRPr>
          </a:p>
          <a:p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349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Other Organizational Influences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“News media” research, expertise prominent for online-only outlets (top source research)</a:t>
            </a:r>
          </a:p>
          <a:p>
            <a:endParaRPr lang="en-US" dirty="0">
              <a:solidFill>
                <a:srgbClr val="FFFF00"/>
              </a:solidFill>
            </a:endParaRPr>
          </a:p>
          <a:p>
            <a:r>
              <a:rPr lang="en-US" i="1" dirty="0" smtClean="0">
                <a:solidFill>
                  <a:srgbClr val="FFFF00"/>
                </a:solidFill>
              </a:rPr>
              <a:t>Education Week </a:t>
            </a:r>
            <a:r>
              <a:rPr lang="en-US" dirty="0" smtClean="0">
                <a:solidFill>
                  <a:srgbClr val="FFFF00"/>
                </a:solidFill>
              </a:rPr>
              <a:t>loves its associations (6 X more likely than newspapers to mention </a:t>
            </a:r>
            <a:r>
              <a:rPr lang="en-US" smtClean="0">
                <a:solidFill>
                  <a:srgbClr val="FFFF00"/>
                </a:solidFill>
              </a:rPr>
              <a:t>association research)</a:t>
            </a:r>
            <a:endParaRPr lang="en-US" dirty="0" smtClean="0">
              <a:solidFill>
                <a:srgbClr val="FFFF00"/>
              </a:solidFill>
            </a:endParaRPr>
          </a:p>
          <a:p>
            <a:endParaRPr lang="en-US" dirty="0">
              <a:solidFill>
                <a:srgbClr val="FFFF00"/>
              </a:solidFill>
            </a:endParaRPr>
          </a:p>
          <a:p>
            <a:r>
              <a:rPr lang="en-US" i="1" dirty="0" smtClean="0">
                <a:solidFill>
                  <a:srgbClr val="FFFF00"/>
                </a:solidFill>
              </a:rPr>
              <a:t>Education Week </a:t>
            </a:r>
            <a:r>
              <a:rPr lang="en-US" dirty="0" smtClean="0">
                <a:solidFill>
                  <a:srgbClr val="FFFF00"/>
                </a:solidFill>
              </a:rPr>
              <a:t>is most likely to run articles </a:t>
            </a:r>
            <a:r>
              <a:rPr lang="en-US" b="1" dirty="0" smtClean="0">
                <a:solidFill>
                  <a:srgbClr val="FFFF00"/>
                </a:solidFill>
              </a:rPr>
              <a:t>focused</a:t>
            </a:r>
            <a:r>
              <a:rPr lang="en-US" dirty="0" smtClean="0">
                <a:solidFill>
                  <a:srgbClr val="FFFF00"/>
                </a:solidFill>
              </a:rPr>
              <a:t> on research</a:t>
            </a:r>
          </a:p>
          <a:p>
            <a:endParaRPr lang="en-US" dirty="0">
              <a:solidFill>
                <a:srgbClr val="FFFF00"/>
              </a:solidFill>
            </a:endParaRPr>
          </a:p>
          <a:p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74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722313" y="2362201"/>
            <a:ext cx="7772400" cy="2044700"/>
          </a:xfrm>
        </p:spPr>
        <p:txBody>
          <a:bodyPr>
            <a:normAutofit fontScale="70000" lnSpcReduction="20000"/>
          </a:bodyPr>
          <a:lstStyle/>
          <a:p>
            <a:pPr lvl="0"/>
            <a:endParaRPr lang="en-US" dirty="0" smtClean="0"/>
          </a:p>
          <a:p>
            <a:pPr lvl="0"/>
            <a:endParaRPr lang="en-US" dirty="0">
              <a:solidFill>
                <a:srgbClr val="FFFF00"/>
              </a:solidFill>
            </a:endParaRPr>
          </a:p>
          <a:p>
            <a:r>
              <a:rPr lang="en-US" sz="5200" dirty="0" smtClean="0">
                <a:solidFill>
                  <a:srgbClr val="FFFF00"/>
                </a:solidFill>
              </a:rPr>
              <a:t>RQ2:</a:t>
            </a:r>
            <a:r>
              <a:rPr lang="en-US" sz="5400" dirty="0">
                <a:solidFill>
                  <a:srgbClr val="FFFF00"/>
                </a:solidFill>
              </a:rPr>
              <a:t>How do writers select research or experts mentioned in education news coverage of K-12 education?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54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Individual Influences: General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4000" dirty="0" smtClean="0">
                <a:solidFill>
                  <a:srgbClr val="FFFF00"/>
                </a:solidFill>
              </a:rPr>
              <a:t>Lack of education </a:t>
            </a:r>
            <a:r>
              <a:rPr lang="en-US" sz="4000" dirty="0" smtClean="0">
                <a:solidFill>
                  <a:srgbClr val="FFFF00"/>
                </a:solidFill>
              </a:rPr>
              <a:t>(</a:t>
            </a:r>
            <a:r>
              <a:rPr lang="en-US" sz="4000" dirty="0" smtClean="0">
                <a:solidFill>
                  <a:srgbClr val="FFFF00"/>
                </a:solidFill>
              </a:rPr>
              <a:t>Aligns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smtClean="0">
                <a:solidFill>
                  <a:srgbClr val="FFFF00"/>
                </a:solidFill>
              </a:rPr>
              <a:t>with past research)</a:t>
            </a:r>
          </a:p>
          <a:p>
            <a:endParaRPr lang="en-US" sz="4000" dirty="0">
              <a:solidFill>
                <a:srgbClr val="FFFF00"/>
              </a:solidFill>
            </a:endParaRPr>
          </a:p>
          <a:p>
            <a:r>
              <a:rPr lang="en-US" sz="4000" dirty="0" smtClean="0">
                <a:solidFill>
                  <a:srgbClr val="FFFF00"/>
                </a:solidFill>
              </a:rPr>
              <a:t>Lack of desire for further formal training (Pride in being “self-taught,” learning on the job)</a:t>
            </a:r>
            <a:br>
              <a:rPr lang="en-US" sz="4000" dirty="0" smtClean="0">
                <a:solidFill>
                  <a:srgbClr val="FFFF00"/>
                </a:solidFill>
              </a:rPr>
            </a:br>
            <a:endParaRPr lang="en-US" sz="4000" dirty="0" smtClean="0">
              <a:solidFill>
                <a:srgbClr val="FFFF00"/>
              </a:solidFill>
            </a:endParaRPr>
          </a:p>
          <a:p>
            <a:r>
              <a:rPr lang="en-US" sz="4000" dirty="0" smtClean="0">
                <a:solidFill>
                  <a:srgbClr val="FFFF00"/>
                </a:solidFill>
              </a:rPr>
              <a:t>Personal interests (mainly bloggers, columnists)</a:t>
            </a:r>
          </a:p>
          <a:p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331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Individual Influences: Cognitive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FFFF00"/>
                </a:solidFill>
              </a:rPr>
              <a:t>Gut instinct </a:t>
            </a:r>
          </a:p>
          <a:p>
            <a:r>
              <a:rPr lang="en-US" sz="4000" dirty="0" smtClean="0">
                <a:solidFill>
                  <a:srgbClr val="FFFF00"/>
                </a:solidFill>
              </a:rPr>
              <a:t>Risk avoidance (Importance of TRUST)</a:t>
            </a:r>
          </a:p>
          <a:p>
            <a:r>
              <a:rPr lang="en-US" sz="4000" dirty="0" smtClean="0">
                <a:solidFill>
                  <a:srgbClr val="FFFF00"/>
                </a:solidFill>
              </a:rPr>
              <a:t>Information overload</a:t>
            </a:r>
          </a:p>
          <a:p>
            <a:pPr lvl="1"/>
            <a:r>
              <a:rPr lang="en-US" sz="3600" dirty="0" smtClean="0">
                <a:solidFill>
                  <a:srgbClr val="FFFF00"/>
                </a:solidFill>
              </a:rPr>
              <a:t>Skipping research/expertise</a:t>
            </a:r>
          </a:p>
          <a:p>
            <a:pPr lvl="1"/>
            <a:r>
              <a:rPr lang="en-US" sz="3600" dirty="0" smtClean="0">
                <a:solidFill>
                  <a:srgbClr val="FFFF00"/>
                </a:solidFill>
              </a:rPr>
              <a:t>Writing about studies you haven’t read</a:t>
            </a:r>
          </a:p>
          <a:p>
            <a:pPr lvl="1"/>
            <a:r>
              <a:rPr lang="en-US" sz="3600" dirty="0" smtClean="0">
                <a:solidFill>
                  <a:srgbClr val="FFFF00"/>
                </a:solidFill>
              </a:rPr>
              <a:t>Relying on dial-a-quote experts</a:t>
            </a:r>
            <a:endParaRPr lang="en-US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31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Level 2: News Norms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900" dirty="0" smtClean="0">
                <a:solidFill>
                  <a:srgbClr val="FFFF00"/>
                </a:solidFill>
              </a:rPr>
              <a:t>The tyranny of LOCALISM</a:t>
            </a:r>
          </a:p>
          <a:p>
            <a:endParaRPr lang="en-US" sz="3900" dirty="0">
              <a:solidFill>
                <a:srgbClr val="FFFF00"/>
              </a:solidFill>
            </a:endParaRPr>
          </a:p>
          <a:p>
            <a:r>
              <a:rPr lang="en-US" sz="3900" dirty="0" smtClean="0">
                <a:solidFill>
                  <a:srgbClr val="FFFF00"/>
                </a:solidFill>
              </a:rPr>
              <a:t>Local research, experts</a:t>
            </a:r>
          </a:p>
          <a:p>
            <a:endParaRPr lang="en-US" sz="3900" dirty="0">
              <a:solidFill>
                <a:srgbClr val="FFFF00"/>
              </a:solidFill>
            </a:endParaRPr>
          </a:p>
          <a:p>
            <a:r>
              <a:rPr lang="en-US" sz="3900" dirty="0" smtClean="0">
                <a:solidFill>
                  <a:srgbClr val="FFFF00"/>
                </a:solidFill>
              </a:rPr>
              <a:t>Local news, national issues</a:t>
            </a:r>
          </a:p>
          <a:p>
            <a:endParaRPr lang="en-US" sz="3900" dirty="0" smtClean="0">
              <a:solidFill>
                <a:srgbClr val="FFFF00"/>
              </a:solidFill>
            </a:endParaRPr>
          </a:p>
          <a:p>
            <a:endParaRPr lang="en-US" sz="4000" dirty="0">
              <a:solidFill>
                <a:srgbClr val="FFFF00"/>
              </a:solidFill>
            </a:endParaRPr>
          </a:p>
          <a:p>
            <a:endParaRPr lang="en-US" sz="4000" dirty="0">
              <a:solidFill>
                <a:srgbClr val="FFFF00"/>
              </a:solidFill>
            </a:endParaRPr>
          </a:p>
          <a:p>
            <a:endParaRPr lang="en-US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232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A Journalist on Localism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i="1" dirty="0">
                <a:solidFill>
                  <a:srgbClr val="FFFF00"/>
                </a:solidFill>
              </a:rPr>
              <a:t>I think where research comes in handy is when you are actually looking at issues. At papers this size, you are looking at politics, breaking news </a:t>
            </a:r>
            <a:r>
              <a:rPr lang="en-US" i="1" dirty="0" smtClean="0">
                <a:solidFill>
                  <a:srgbClr val="FFFF00"/>
                </a:solidFill>
              </a:rPr>
              <a:t>…That’s </a:t>
            </a:r>
            <a:r>
              <a:rPr lang="en-US" i="1" dirty="0">
                <a:solidFill>
                  <a:srgbClr val="FFFF00"/>
                </a:solidFill>
              </a:rPr>
              <a:t>why you might not see as much of it [education research]… In bigger markets -- let’s talk about social promotion, let’s talk about literacy. They are looking at issues versus some of this crap … less meaningful content.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84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Other Influential News Norms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400" dirty="0" smtClean="0">
                <a:solidFill>
                  <a:srgbClr val="FFFF00"/>
                </a:solidFill>
              </a:rPr>
              <a:t>Objectivity</a:t>
            </a:r>
          </a:p>
          <a:p>
            <a:r>
              <a:rPr lang="en-US" sz="4400" dirty="0" smtClean="0">
                <a:solidFill>
                  <a:srgbClr val="FFFF00"/>
                </a:solidFill>
              </a:rPr>
              <a:t>Timeliness</a:t>
            </a:r>
          </a:p>
          <a:p>
            <a:r>
              <a:rPr lang="en-US" sz="4400" dirty="0" smtClean="0">
                <a:solidFill>
                  <a:srgbClr val="FFFF00"/>
                </a:solidFill>
              </a:rPr>
              <a:t>Shortness/simplicity</a:t>
            </a:r>
          </a:p>
          <a:p>
            <a:r>
              <a:rPr lang="en-US" sz="4400" dirty="0" smtClean="0">
                <a:solidFill>
                  <a:srgbClr val="FFFF00"/>
                </a:solidFill>
              </a:rPr>
              <a:t> Authority</a:t>
            </a:r>
          </a:p>
          <a:p>
            <a:r>
              <a:rPr lang="en-US" sz="4400" dirty="0" smtClean="0">
                <a:solidFill>
                  <a:srgbClr val="FFFF00"/>
                </a:solidFill>
              </a:rPr>
              <a:t> Elitism</a:t>
            </a:r>
          </a:p>
          <a:p>
            <a:r>
              <a:rPr lang="en-US" sz="4400" dirty="0" smtClean="0">
                <a:solidFill>
                  <a:srgbClr val="FFFF00"/>
                </a:solidFill>
              </a:rPr>
              <a:t>Individualism</a:t>
            </a:r>
            <a:endParaRPr lang="en-US" sz="4400" dirty="0">
              <a:solidFill>
                <a:srgbClr val="FFFF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864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Organizational Forces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Specialist reporters answering to generalist editors/bosses creates role strain</a:t>
            </a:r>
          </a:p>
          <a:p>
            <a:endParaRPr lang="en-US" dirty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Editor disinterest in research and the social media/blogging ghetto</a:t>
            </a:r>
          </a:p>
          <a:p>
            <a:endParaRPr lang="en-US" dirty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The “competitor colleague” relationship</a:t>
            </a:r>
          </a:p>
          <a:p>
            <a:endParaRPr lang="en-US" dirty="0">
              <a:solidFill>
                <a:srgbClr val="FFFF00"/>
              </a:solidFill>
            </a:endParaRPr>
          </a:p>
          <a:p>
            <a:r>
              <a:rPr lang="en-US" dirty="0" err="1" smtClean="0">
                <a:solidFill>
                  <a:srgbClr val="FFFF00"/>
                </a:solidFill>
              </a:rPr>
              <a:t>Tunstall’s</a:t>
            </a:r>
            <a:r>
              <a:rPr lang="en-US" dirty="0" smtClean="0">
                <a:solidFill>
                  <a:srgbClr val="FFFF00"/>
                </a:solidFill>
              </a:rPr>
              <a:t> 1971 research still applies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146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Social Institutional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4400" dirty="0" smtClean="0">
                <a:solidFill>
                  <a:srgbClr val="FFFF00"/>
                </a:solidFill>
              </a:rPr>
              <a:t>Audience: as mirror </a:t>
            </a:r>
          </a:p>
          <a:p>
            <a:r>
              <a:rPr lang="en-US" sz="4400" dirty="0" smtClean="0">
                <a:solidFill>
                  <a:srgbClr val="FFFF00"/>
                </a:solidFill>
              </a:rPr>
              <a:t>Sources: Prefer those who frequent reporter stomping grounds, act as personal tutors</a:t>
            </a:r>
          </a:p>
          <a:p>
            <a:r>
              <a:rPr lang="en-US" sz="4400" dirty="0" smtClean="0">
                <a:solidFill>
                  <a:srgbClr val="FFFF00"/>
                </a:solidFill>
              </a:rPr>
              <a:t>Government: Local is better</a:t>
            </a:r>
          </a:p>
        </p:txBody>
      </p:sp>
    </p:spTree>
    <p:extLst>
      <p:ext uri="{BB962C8B-B14F-4D97-AF65-F5344CB8AC3E}">
        <p14:creationId xmlns:p14="http://schemas.microsoft.com/office/powerpoint/2010/main" val="85283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Social Institutional, Continued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Academia: </a:t>
            </a:r>
            <a:r>
              <a:rPr lang="en-US" dirty="0" smtClean="0">
                <a:solidFill>
                  <a:srgbClr val="FFFF00"/>
                </a:solidFill>
              </a:rPr>
              <a:t>Respected but….What </a:t>
            </a:r>
            <a:r>
              <a:rPr lang="en-US" dirty="0">
                <a:solidFill>
                  <a:srgbClr val="FFFF00"/>
                </a:solidFill>
              </a:rPr>
              <a:t>is peer reviewed research</a:t>
            </a:r>
            <a:r>
              <a:rPr lang="en-US" dirty="0" smtClean="0">
                <a:solidFill>
                  <a:srgbClr val="FFFF00"/>
                </a:solidFill>
              </a:rPr>
              <a:t>? What is AERA?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FFFF00"/>
                </a:solidFill>
              </a:rPr>
              <a:t>Think </a:t>
            </a:r>
            <a:r>
              <a:rPr lang="en-US" dirty="0" smtClean="0">
                <a:solidFill>
                  <a:srgbClr val="FFFF00"/>
                </a:solidFill>
              </a:rPr>
              <a:t>tanks: Are viewed as non-objective; “dial-a-quote” 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FFFF00"/>
                </a:solidFill>
              </a:rPr>
              <a:t>Public </a:t>
            </a:r>
            <a:r>
              <a:rPr lang="en-US" dirty="0" smtClean="0">
                <a:solidFill>
                  <a:srgbClr val="FFFF00"/>
                </a:solidFill>
              </a:rPr>
              <a:t>relations: 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Can increase likelihood that a study will be covered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Money-markets: More </a:t>
            </a:r>
            <a:r>
              <a:rPr lang="en-US" dirty="0">
                <a:solidFill>
                  <a:srgbClr val="FFFF00"/>
                </a:solidFill>
              </a:rPr>
              <a:t>duties, less staff, more non-profit support for reporting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154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Real-World Recommendations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Foundations: 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Fund “educational research reporter” positions</a:t>
            </a:r>
          </a:p>
          <a:p>
            <a:r>
              <a:rPr lang="en-US" sz="2800" b="1" dirty="0" smtClean="0">
                <a:solidFill>
                  <a:srgbClr val="FFFF00"/>
                </a:solidFill>
              </a:rPr>
              <a:t>Journalists: 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Get journalism students in the habit of consulting research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Hire/seek statistical consultants for on-the-fly professional development</a:t>
            </a:r>
          </a:p>
          <a:p>
            <a:r>
              <a:rPr lang="en-US" sz="2800" b="1" dirty="0" smtClean="0">
                <a:solidFill>
                  <a:srgbClr val="FFFF00"/>
                </a:solidFill>
              </a:rPr>
              <a:t>Academia: 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Mention peer reviewed studies in professor blogs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Invest in public relations</a:t>
            </a:r>
          </a:p>
          <a:p>
            <a:pPr marL="457200" lvl="1" indent="0">
              <a:buNone/>
            </a:pPr>
            <a:endParaRPr lang="en-US" dirty="0" smtClean="0">
              <a:solidFill>
                <a:srgbClr val="FFFF00"/>
              </a:solidFill>
            </a:endParaRPr>
          </a:p>
          <a:p>
            <a:pPr lvl="1">
              <a:buFontTx/>
              <a:buChar char="-"/>
            </a:pPr>
            <a:endParaRPr lang="en-US" dirty="0" smtClean="0">
              <a:solidFill>
                <a:srgbClr val="FFFF00"/>
              </a:solidFill>
            </a:endParaRPr>
          </a:p>
          <a:p>
            <a:pPr lvl="1">
              <a:buFontTx/>
              <a:buChar char="-"/>
            </a:pPr>
            <a:endParaRPr lang="en-US" dirty="0" smtClean="0">
              <a:solidFill>
                <a:srgbClr val="FFFF00"/>
              </a:solidFill>
            </a:endParaRPr>
          </a:p>
          <a:p>
            <a:pPr lvl="1">
              <a:buFontTx/>
              <a:buChar char="-"/>
            </a:pPr>
            <a:endParaRPr lang="en-US" dirty="0" smtClean="0">
              <a:solidFill>
                <a:srgbClr val="FFFF00"/>
              </a:solidFill>
            </a:endParaRPr>
          </a:p>
          <a:p>
            <a:pPr lvl="1">
              <a:buFontTx/>
              <a:buChar char="-"/>
            </a:pP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48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2898</TotalTime>
  <Words>840</Words>
  <Application>Microsoft Office PowerPoint</Application>
  <PresentationFormat>On-screen Show (4:3)</PresentationFormat>
  <Paragraphs>157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The Educational Research and Expertise that Reaches the Public via the News Media:</vt:lpstr>
      <vt:lpstr>Need for the Study</vt:lpstr>
      <vt:lpstr>Research Questions</vt:lpstr>
      <vt:lpstr>What do you mean by “research?”</vt:lpstr>
      <vt:lpstr>What is an “expert?”</vt:lpstr>
      <vt:lpstr>Methodology, WHO produces the research?</vt:lpstr>
      <vt:lpstr>Daily Newspapers</vt:lpstr>
      <vt:lpstr>Online-Only Outlets</vt:lpstr>
      <vt:lpstr>Education Week</vt:lpstr>
      <vt:lpstr>Percent of Education-Related  Items that Mentioned Research and/or Experts: 1/1/10-6/30/10</vt:lpstr>
      <vt:lpstr>Analysis of Sampled Items</vt:lpstr>
      <vt:lpstr>Methodology: Interviews</vt:lpstr>
      <vt:lpstr>findings</vt:lpstr>
      <vt:lpstr>What are the primary institutional characteristics of the organizations and individuals producing the research mentioned in news media coverage of K-12 education?  </vt:lpstr>
      <vt:lpstr>Government dominates</vt:lpstr>
      <vt:lpstr>University Research</vt:lpstr>
      <vt:lpstr>Among Articles that Mention Research: Percent that Mention Research From Peer-Reviewed Journals</vt:lpstr>
      <vt:lpstr>PowerPoint Presentation</vt:lpstr>
      <vt:lpstr>Think Tank Research, Expertise</vt:lpstr>
      <vt:lpstr>Other Organizational Influences</vt:lpstr>
      <vt:lpstr>PowerPoint Presentation</vt:lpstr>
      <vt:lpstr>Individual Influences: General</vt:lpstr>
      <vt:lpstr>Individual Influences: Cognitive</vt:lpstr>
      <vt:lpstr>Level 2: News Norms</vt:lpstr>
      <vt:lpstr>A Journalist on Localism </vt:lpstr>
      <vt:lpstr>Other Influential News Norms</vt:lpstr>
      <vt:lpstr>Organizational Forces </vt:lpstr>
      <vt:lpstr>Social Institutional</vt:lpstr>
      <vt:lpstr>Social Institutional, Continued</vt:lpstr>
      <vt:lpstr>Real-World Recommendations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Educational Research that Reaches the Public via the News Media</dc:title>
  <dc:creator>Holly Yettick</dc:creator>
  <cp:lastModifiedBy>Holly Yettick</cp:lastModifiedBy>
  <cp:revision>55</cp:revision>
  <dcterms:created xsi:type="dcterms:W3CDTF">2013-01-09T17:49:50Z</dcterms:created>
  <dcterms:modified xsi:type="dcterms:W3CDTF">2014-06-16T18:01:17Z</dcterms:modified>
</cp:coreProperties>
</file>