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5" r:id="rId6"/>
    <p:sldId id="266" r:id="rId7"/>
    <p:sldId id="259" r:id="rId8"/>
    <p:sldId id="298" r:id="rId9"/>
    <p:sldId id="262" r:id="rId10"/>
    <p:sldId id="263" r:id="rId11"/>
    <p:sldId id="261" r:id="rId12"/>
    <p:sldId id="291" r:id="rId13"/>
    <p:sldId id="264" r:id="rId14"/>
    <p:sldId id="267" r:id="rId15"/>
    <p:sldId id="268" r:id="rId16"/>
    <p:sldId id="269" r:id="rId17"/>
    <p:sldId id="270" r:id="rId18"/>
    <p:sldId id="271" r:id="rId19"/>
    <p:sldId id="292" r:id="rId20"/>
    <p:sldId id="293" r:id="rId21"/>
    <p:sldId id="294" r:id="rId22"/>
    <p:sldId id="272" r:id="rId23"/>
    <p:sldId id="287" r:id="rId24"/>
    <p:sldId id="285" r:id="rId25"/>
    <p:sldId id="286" r:id="rId26"/>
    <p:sldId id="274" r:id="rId27"/>
    <p:sldId id="273" r:id="rId28"/>
    <p:sldId id="275" r:id="rId29"/>
    <p:sldId id="276" r:id="rId30"/>
    <p:sldId id="303" r:id="rId31"/>
    <p:sldId id="277" r:id="rId32"/>
    <p:sldId id="278" r:id="rId33"/>
    <p:sldId id="280" r:id="rId34"/>
    <p:sldId id="281" r:id="rId35"/>
    <p:sldId id="283" r:id="rId36"/>
    <p:sldId id="279" r:id="rId37"/>
    <p:sldId id="282" r:id="rId38"/>
    <p:sldId id="284" r:id="rId39"/>
    <p:sldId id="288" r:id="rId40"/>
    <p:sldId id="290" r:id="rId41"/>
    <p:sldId id="289" r:id="rId42"/>
    <p:sldId id="295" r:id="rId43"/>
    <p:sldId id="296" r:id="rId44"/>
    <p:sldId id="299" r:id="rId45"/>
    <p:sldId id="300" r:id="rId46"/>
    <p:sldId id="297" r:id="rId47"/>
    <p:sldId id="301" r:id="rId48"/>
    <p:sldId id="302" r:id="rId49"/>
    <p:sldId id="305" r:id="rId50"/>
    <p:sldId id="306" r:id="rId51"/>
    <p:sldId id="304"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rgbClr val="FFFF00"/>
            </a:solidFill>
          </c:spPr>
          <c:invertIfNegative val="0"/>
          <c:cat>
            <c:strRef>
              <c:f>Sheet1!$A$1:$A$3</c:f>
              <c:strCache>
                <c:ptCount val="3"/>
                <c:pt idx="0">
                  <c:v>Daily Newspapers</c:v>
                </c:pt>
                <c:pt idx="1">
                  <c:v>Online-Only Outlets</c:v>
                </c:pt>
                <c:pt idx="2">
                  <c:v>Education Week</c:v>
                </c:pt>
              </c:strCache>
            </c:strRef>
          </c:cat>
          <c:val>
            <c:numRef>
              <c:f>Sheet1!$B$1:$B$3</c:f>
              <c:numCache>
                <c:formatCode>0%</c:formatCode>
                <c:ptCount val="3"/>
                <c:pt idx="0" formatCode="0.00%">
                  <c:v>5.0000000000000001E-3</c:v>
                </c:pt>
                <c:pt idx="1">
                  <c:v>7.0000000000000007E-2</c:v>
                </c:pt>
                <c:pt idx="2">
                  <c:v>0.45</c:v>
                </c:pt>
              </c:numCache>
            </c:numRef>
          </c:val>
        </c:ser>
        <c:dLbls>
          <c:showLegendKey val="0"/>
          <c:showVal val="0"/>
          <c:showCatName val="0"/>
          <c:showSerName val="0"/>
          <c:showPercent val="0"/>
          <c:showBubbleSize val="0"/>
        </c:dLbls>
        <c:gapWidth val="150"/>
        <c:axId val="75703808"/>
        <c:axId val="75705344"/>
      </c:barChart>
      <c:catAx>
        <c:axId val="75703808"/>
        <c:scaling>
          <c:orientation val="minMax"/>
        </c:scaling>
        <c:delete val="0"/>
        <c:axPos val="b"/>
        <c:majorTickMark val="out"/>
        <c:minorTickMark val="none"/>
        <c:tickLblPos val="nextTo"/>
        <c:txPr>
          <a:bodyPr/>
          <a:lstStyle/>
          <a:p>
            <a:pPr>
              <a:defRPr sz="3000" baseline="0"/>
            </a:pPr>
            <a:endParaRPr lang="en-US"/>
          </a:p>
        </c:txPr>
        <c:crossAx val="75705344"/>
        <c:crosses val="autoZero"/>
        <c:auto val="1"/>
        <c:lblAlgn val="ctr"/>
        <c:lblOffset val="100"/>
        <c:noMultiLvlLbl val="0"/>
      </c:catAx>
      <c:valAx>
        <c:axId val="75705344"/>
        <c:scaling>
          <c:orientation val="minMax"/>
        </c:scaling>
        <c:delete val="0"/>
        <c:axPos val="l"/>
        <c:majorGridlines/>
        <c:numFmt formatCode="0.00%" sourceLinked="1"/>
        <c:majorTickMark val="out"/>
        <c:minorTickMark val="none"/>
        <c:tickLblPos val="nextTo"/>
        <c:txPr>
          <a:bodyPr/>
          <a:lstStyle/>
          <a:p>
            <a:pPr>
              <a:defRPr sz="3000" baseline="0"/>
            </a:pPr>
            <a:endParaRPr lang="en-US"/>
          </a:p>
        </c:txPr>
        <c:crossAx val="75703808"/>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rgbClr val="FFFF00"/>
            </a:solidFill>
          </c:spPr>
          <c:invertIfNegative val="0"/>
          <c:cat>
            <c:strRef>
              <c:f>Sheet2!$A$2:$A$4</c:f>
              <c:strCache>
                <c:ptCount val="3"/>
                <c:pt idx="0">
                  <c:v>Daily Newspapers</c:v>
                </c:pt>
                <c:pt idx="1">
                  <c:v>Online-Only Outlets</c:v>
                </c:pt>
                <c:pt idx="2">
                  <c:v>Education Week</c:v>
                </c:pt>
              </c:strCache>
            </c:strRef>
          </c:cat>
          <c:val>
            <c:numRef>
              <c:f>Sheet2!$B$2:$B$4</c:f>
              <c:numCache>
                <c:formatCode>0%</c:formatCode>
                <c:ptCount val="3"/>
                <c:pt idx="0">
                  <c:v>0.02</c:v>
                </c:pt>
                <c:pt idx="1">
                  <c:v>0.05</c:v>
                </c:pt>
                <c:pt idx="2">
                  <c:v>0.06</c:v>
                </c:pt>
              </c:numCache>
            </c:numRef>
          </c:val>
        </c:ser>
        <c:dLbls>
          <c:showLegendKey val="0"/>
          <c:showVal val="0"/>
          <c:showCatName val="0"/>
          <c:showSerName val="0"/>
          <c:showPercent val="0"/>
          <c:showBubbleSize val="0"/>
        </c:dLbls>
        <c:gapWidth val="150"/>
        <c:axId val="85117952"/>
        <c:axId val="82064128"/>
      </c:barChart>
      <c:catAx>
        <c:axId val="85117952"/>
        <c:scaling>
          <c:orientation val="minMax"/>
        </c:scaling>
        <c:delete val="0"/>
        <c:axPos val="b"/>
        <c:majorTickMark val="out"/>
        <c:minorTickMark val="none"/>
        <c:tickLblPos val="nextTo"/>
        <c:crossAx val="82064128"/>
        <c:crosses val="autoZero"/>
        <c:auto val="1"/>
        <c:lblAlgn val="ctr"/>
        <c:lblOffset val="100"/>
        <c:noMultiLvlLbl val="0"/>
      </c:catAx>
      <c:valAx>
        <c:axId val="82064128"/>
        <c:scaling>
          <c:orientation val="minMax"/>
        </c:scaling>
        <c:delete val="0"/>
        <c:axPos val="l"/>
        <c:majorGridlines/>
        <c:numFmt formatCode="0%" sourceLinked="1"/>
        <c:majorTickMark val="out"/>
        <c:minorTickMark val="none"/>
        <c:tickLblPos val="nextTo"/>
        <c:crossAx val="85117952"/>
        <c:crosses val="autoZero"/>
        <c:crossBetween val="between"/>
      </c:valAx>
    </c:plotArea>
    <c:plotVisOnly val="1"/>
    <c:dispBlanksAs val="gap"/>
    <c:showDLblsOverMax val="0"/>
  </c:chart>
  <c:txPr>
    <a:bodyPr/>
    <a:lstStyle/>
    <a:p>
      <a:pPr>
        <a:defRPr sz="3000" baseline="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D4F675-3573-4E11-96C4-7A486FD41EA6}" type="datetimeFigureOut">
              <a:rPr lang="en-US" smtClean="0"/>
              <a:t>5/17/2014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DAF497-1FA7-4D3C-9528-4A5E221D6DA4}" type="slidenum">
              <a:rPr lang="en-US" smtClean="0"/>
              <a:t>‹#›</a:t>
            </a:fld>
            <a:endParaRPr lang="en-US" dirty="0"/>
          </a:p>
        </p:txBody>
      </p:sp>
    </p:spTree>
    <p:extLst>
      <p:ext uri="{BB962C8B-B14F-4D97-AF65-F5344CB8AC3E}">
        <p14:creationId xmlns:p14="http://schemas.microsoft.com/office/powerpoint/2010/main" val="697124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D4F675-3573-4E11-96C4-7A486FD41EA6}" type="datetimeFigureOut">
              <a:rPr lang="en-US" smtClean="0"/>
              <a:t>5/17/2014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DAF497-1FA7-4D3C-9528-4A5E221D6DA4}" type="slidenum">
              <a:rPr lang="en-US" smtClean="0"/>
              <a:t>‹#›</a:t>
            </a:fld>
            <a:endParaRPr lang="en-US" dirty="0"/>
          </a:p>
        </p:txBody>
      </p:sp>
    </p:spTree>
    <p:extLst>
      <p:ext uri="{BB962C8B-B14F-4D97-AF65-F5344CB8AC3E}">
        <p14:creationId xmlns:p14="http://schemas.microsoft.com/office/powerpoint/2010/main" val="1455330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D4F675-3573-4E11-96C4-7A486FD41EA6}" type="datetimeFigureOut">
              <a:rPr lang="en-US" smtClean="0"/>
              <a:t>5/17/2014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DAF497-1FA7-4D3C-9528-4A5E221D6DA4}" type="slidenum">
              <a:rPr lang="en-US" smtClean="0"/>
              <a:t>‹#›</a:t>
            </a:fld>
            <a:endParaRPr lang="en-US" dirty="0"/>
          </a:p>
        </p:txBody>
      </p:sp>
    </p:spTree>
    <p:extLst>
      <p:ext uri="{BB962C8B-B14F-4D97-AF65-F5344CB8AC3E}">
        <p14:creationId xmlns:p14="http://schemas.microsoft.com/office/powerpoint/2010/main" val="850136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D4F675-3573-4E11-96C4-7A486FD41EA6}" type="datetimeFigureOut">
              <a:rPr lang="en-US" smtClean="0"/>
              <a:t>5/17/2014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6DAF497-1FA7-4D3C-9528-4A5E221D6DA4}" type="slidenum">
              <a:rPr lang="en-US" smtClean="0"/>
              <a:t>‹#›</a:t>
            </a:fld>
            <a:endParaRPr lang="en-US" dirty="0"/>
          </a:p>
        </p:txBody>
      </p:sp>
    </p:spTree>
    <p:extLst>
      <p:ext uri="{BB962C8B-B14F-4D97-AF65-F5344CB8AC3E}">
        <p14:creationId xmlns:p14="http://schemas.microsoft.com/office/powerpoint/2010/main" val="1978671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D4F675-3573-4E11-96C4-7A486FD41EA6}" type="datetimeFigureOut">
              <a:rPr lang="en-US" smtClean="0"/>
              <a:t>5/17/2014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6DAF497-1FA7-4D3C-9528-4A5E221D6DA4}" type="slidenum">
              <a:rPr lang="en-US" smtClean="0"/>
              <a:t>‹#›</a:t>
            </a:fld>
            <a:endParaRPr lang="en-US" dirty="0"/>
          </a:p>
        </p:txBody>
      </p:sp>
    </p:spTree>
    <p:extLst>
      <p:ext uri="{BB962C8B-B14F-4D97-AF65-F5344CB8AC3E}">
        <p14:creationId xmlns:p14="http://schemas.microsoft.com/office/powerpoint/2010/main" val="2058169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D4F675-3573-4E11-96C4-7A486FD41EA6}" type="datetimeFigureOut">
              <a:rPr lang="en-US" smtClean="0"/>
              <a:t>5/17/2014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6DAF497-1FA7-4D3C-9528-4A5E221D6DA4}" type="slidenum">
              <a:rPr lang="en-US" smtClean="0"/>
              <a:t>‹#›</a:t>
            </a:fld>
            <a:endParaRPr lang="en-US" dirty="0"/>
          </a:p>
        </p:txBody>
      </p:sp>
    </p:spTree>
    <p:extLst>
      <p:ext uri="{BB962C8B-B14F-4D97-AF65-F5344CB8AC3E}">
        <p14:creationId xmlns:p14="http://schemas.microsoft.com/office/powerpoint/2010/main" val="127580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D4F675-3573-4E11-96C4-7A486FD41EA6}" type="datetimeFigureOut">
              <a:rPr lang="en-US" smtClean="0"/>
              <a:t>5/17/2014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6DAF497-1FA7-4D3C-9528-4A5E221D6DA4}" type="slidenum">
              <a:rPr lang="en-US" smtClean="0"/>
              <a:t>‹#›</a:t>
            </a:fld>
            <a:endParaRPr lang="en-US" dirty="0"/>
          </a:p>
        </p:txBody>
      </p:sp>
    </p:spTree>
    <p:extLst>
      <p:ext uri="{BB962C8B-B14F-4D97-AF65-F5344CB8AC3E}">
        <p14:creationId xmlns:p14="http://schemas.microsoft.com/office/powerpoint/2010/main" val="1165317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D4F675-3573-4E11-96C4-7A486FD41EA6}" type="datetimeFigureOut">
              <a:rPr lang="en-US" smtClean="0"/>
              <a:t>5/17/2014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6DAF497-1FA7-4D3C-9528-4A5E221D6DA4}" type="slidenum">
              <a:rPr lang="en-US" smtClean="0"/>
              <a:t>‹#›</a:t>
            </a:fld>
            <a:endParaRPr lang="en-US" dirty="0"/>
          </a:p>
        </p:txBody>
      </p:sp>
    </p:spTree>
    <p:extLst>
      <p:ext uri="{BB962C8B-B14F-4D97-AF65-F5344CB8AC3E}">
        <p14:creationId xmlns:p14="http://schemas.microsoft.com/office/powerpoint/2010/main" val="1455303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D4F675-3573-4E11-96C4-7A486FD41EA6}" type="datetimeFigureOut">
              <a:rPr lang="en-US" smtClean="0"/>
              <a:t>5/17/2014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6DAF497-1FA7-4D3C-9528-4A5E221D6DA4}" type="slidenum">
              <a:rPr lang="en-US" smtClean="0"/>
              <a:t>‹#›</a:t>
            </a:fld>
            <a:endParaRPr lang="en-US" dirty="0"/>
          </a:p>
        </p:txBody>
      </p:sp>
    </p:spTree>
    <p:extLst>
      <p:ext uri="{BB962C8B-B14F-4D97-AF65-F5344CB8AC3E}">
        <p14:creationId xmlns:p14="http://schemas.microsoft.com/office/powerpoint/2010/main" val="728819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D4F675-3573-4E11-96C4-7A486FD41EA6}" type="datetimeFigureOut">
              <a:rPr lang="en-US" smtClean="0"/>
              <a:t>5/17/2014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DAF497-1FA7-4D3C-9528-4A5E221D6DA4}" type="slidenum">
              <a:rPr lang="en-US" smtClean="0"/>
              <a:t>‹#›</a:t>
            </a:fld>
            <a:endParaRPr lang="en-US" dirty="0"/>
          </a:p>
        </p:txBody>
      </p:sp>
    </p:spTree>
    <p:extLst>
      <p:ext uri="{BB962C8B-B14F-4D97-AF65-F5344CB8AC3E}">
        <p14:creationId xmlns:p14="http://schemas.microsoft.com/office/powerpoint/2010/main" val="4189255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D4F675-3573-4E11-96C4-7A486FD41EA6}" type="datetimeFigureOut">
              <a:rPr lang="en-US" smtClean="0"/>
              <a:t>5/17/2014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DAF497-1FA7-4D3C-9528-4A5E221D6DA4}" type="slidenum">
              <a:rPr lang="en-US" smtClean="0"/>
              <a:t>‹#›</a:t>
            </a:fld>
            <a:endParaRPr lang="en-US" dirty="0"/>
          </a:p>
        </p:txBody>
      </p:sp>
    </p:spTree>
    <p:extLst>
      <p:ext uri="{BB962C8B-B14F-4D97-AF65-F5344CB8AC3E}">
        <p14:creationId xmlns:p14="http://schemas.microsoft.com/office/powerpoint/2010/main" val="553888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D4F675-3573-4E11-96C4-7A486FD41EA6}" type="datetimeFigureOut">
              <a:rPr lang="en-US" smtClean="0"/>
              <a:t>5/17/2014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DAF497-1FA7-4D3C-9528-4A5E221D6DA4}" type="slidenum">
              <a:rPr lang="en-US" smtClean="0"/>
              <a:t>‹#›</a:t>
            </a:fld>
            <a:endParaRPr lang="en-US" dirty="0"/>
          </a:p>
        </p:txBody>
      </p:sp>
    </p:spTree>
    <p:extLst>
      <p:ext uri="{BB962C8B-B14F-4D97-AF65-F5344CB8AC3E}">
        <p14:creationId xmlns:p14="http://schemas.microsoft.com/office/powerpoint/2010/main" val="221899895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solidFill>
                  <a:srgbClr val="FFFF00"/>
                </a:solidFill>
              </a:rPr>
              <a:t>Reporter's Guide to Research: How to Read and Write About Studies</a:t>
            </a:r>
          </a:p>
        </p:txBody>
      </p:sp>
      <p:sp>
        <p:nvSpPr>
          <p:cNvPr id="3" name="Subtitle 2"/>
          <p:cNvSpPr>
            <a:spLocks noGrp="1"/>
          </p:cNvSpPr>
          <p:nvPr>
            <p:ph type="subTitle" idx="1"/>
          </p:nvPr>
        </p:nvSpPr>
        <p:spPr/>
        <p:txBody>
          <a:bodyPr>
            <a:normAutofit fontScale="70000" lnSpcReduction="20000"/>
          </a:bodyPr>
          <a:lstStyle/>
          <a:p>
            <a:r>
              <a:rPr lang="en-US" dirty="0" smtClean="0">
                <a:solidFill>
                  <a:srgbClr val="FFFF00"/>
                </a:solidFill>
              </a:rPr>
              <a:t>Holly Yettick</a:t>
            </a:r>
          </a:p>
          <a:p>
            <a:r>
              <a:rPr lang="en-US" dirty="0" smtClean="0">
                <a:solidFill>
                  <a:srgbClr val="FFFF00"/>
                </a:solidFill>
              </a:rPr>
              <a:t>Postdoctoral Fellow, University of Colorado Denver School of Public Affairs</a:t>
            </a:r>
          </a:p>
          <a:p>
            <a:r>
              <a:rPr lang="en-US" dirty="0" smtClean="0">
                <a:solidFill>
                  <a:srgbClr val="FFFF00"/>
                </a:solidFill>
              </a:rPr>
              <a:t>Contributing Writer, </a:t>
            </a:r>
            <a:r>
              <a:rPr lang="en-US" i="1" dirty="0" smtClean="0">
                <a:solidFill>
                  <a:srgbClr val="FFFF00"/>
                </a:solidFill>
              </a:rPr>
              <a:t>Education Week</a:t>
            </a:r>
          </a:p>
          <a:p>
            <a:r>
              <a:rPr lang="en-US" dirty="0" smtClean="0">
                <a:solidFill>
                  <a:srgbClr val="FFFF00"/>
                </a:solidFill>
              </a:rPr>
              <a:t>May 18, 2014</a:t>
            </a:r>
            <a:endParaRPr lang="en-US" dirty="0">
              <a:solidFill>
                <a:srgbClr val="FFFF00"/>
              </a:solidFill>
            </a:endParaRPr>
          </a:p>
        </p:txBody>
      </p:sp>
    </p:spTree>
    <p:extLst>
      <p:ext uri="{BB962C8B-B14F-4D97-AF65-F5344CB8AC3E}">
        <p14:creationId xmlns:p14="http://schemas.microsoft.com/office/powerpoint/2010/main" val="3904298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FF00"/>
                </a:solidFill>
              </a:rPr>
              <a:t>WHY COVER ED RESEARCH?</a:t>
            </a:r>
            <a:endParaRPr lang="en-US" dirty="0">
              <a:solidFill>
                <a:srgbClr val="FFFF00"/>
              </a:solidFill>
            </a:endParaRP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9774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Because, for the most part, </a:t>
            </a:r>
            <a:r>
              <a:rPr lang="en-US" dirty="0"/>
              <a:t>y</a:t>
            </a:r>
            <a:r>
              <a:rPr lang="en-US" dirty="0" smtClean="0"/>
              <a:t>ou </a:t>
            </a:r>
            <a:r>
              <a:rPr lang="en-US" dirty="0"/>
              <a:t>d</a:t>
            </a:r>
            <a:r>
              <a:rPr lang="en-US" dirty="0" smtClean="0"/>
              <a:t>on’t</a:t>
            </a:r>
            <a:br>
              <a:rPr lang="en-US" dirty="0" smtClean="0"/>
            </a:br>
            <a:r>
              <a:rPr lang="en-US" sz="3600" dirty="0" smtClean="0"/>
              <a:t>Jan-June 2010: Percent of Articles that Mentioned Educational Research or Experts</a:t>
            </a:r>
            <a:endParaRPr lang="en-US" sz="36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1684815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44997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Among Articles that Mention Research: Percent that Mention Research From Peer-Reviewed Journals</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62577488"/>
              </p:ext>
            </p:extLst>
          </p:nvPr>
        </p:nvGraphicFramePr>
        <p:xfrm>
          <a:off x="533400" y="15240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89540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Why Prioritize Peer Review?</a:t>
            </a:r>
            <a:endParaRPr lang="en-US" dirty="0">
              <a:solidFill>
                <a:srgbClr val="FFFF00"/>
              </a:solidFill>
            </a:endParaRPr>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It’s not perfect by any means but there is some quality control.</a:t>
            </a:r>
          </a:p>
          <a:p>
            <a:pPr marL="457200" lvl="1" indent="0">
              <a:buNone/>
            </a:pPr>
            <a:r>
              <a:rPr lang="en-US" dirty="0" smtClean="0"/>
              <a:t>Editor decides if topic is important, appropriate for publication and , if so, sends to reviewers.</a:t>
            </a:r>
            <a:endParaRPr lang="en-US" dirty="0"/>
          </a:p>
          <a:p>
            <a:pPr marL="457200" lvl="1" indent="0">
              <a:buNone/>
            </a:pPr>
            <a:endParaRPr lang="en-US" dirty="0" smtClean="0"/>
          </a:p>
          <a:p>
            <a:pPr marL="457200" lvl="1" indent="0">
              <a:buNone/>
            </a:pPr>
            <a:r>
              <a:rPr lang="en-US" dirty="0" smtClean="0"/>
              <a:t>Reviewers (usually 3, sometimes 2) read, pick apart your article, recommend revisions and whether to accept as is or with minor modifications, revise and resubmit or reject. Editor makes final decision on basis of reviewer comments.</a:t>
            </a:r>
          </a:p>
          <a:p>
            <a:pPr marL="457200" lvl="1" indent="0">
              <a:buNone/>
            </a:pPr>
            <a:endParaRPr lang="en-US" dirty="0"/>
          </a:p>
          <a:p>
            <a:pPr marL="457200" lvl="1" indent="0">
              <a:buNone/>
            </a:pPr>
            <a:r>
              <a:rPr lang="en-US" dirty="0" smtClean="0"/>
              <a:t>Reviewers don’t know who you are. You don’t know why they are. They make many, many suggestions.</a:t>
            </a:r>
          </a:p>
          <a:p>
            <a:pPr marL="457200" lvl="1" indent="0">
              <a:buNone/>
            </a:pPr>
            <a:endParaRPr lang="en-US" dirty="0" smtClean="0"/>
          </a:p>
          <a:p>
            <a:pPr marL="457200" lvl="1" indent="0">
              <a:buNone/>
            </a:pPr>
            <a:endParaRPr lang="en-US" dirty="0"/>
          </a:p>
          <a:p>
            <a:pPr marL="457200" lvl="1" indent="0">
              <a:buNone/>
            </a:pPr>
            <a:endParaRPr lang="en-US" dirty="0" smtClean="0"/>
          </a:p>
          <a:p>
            <a:pPr lvl="1"/>
            <a:endParaRPr lang="en-US" dirty="0" smtClean="0"/>
          </a:p>
        </p:txBody>
      </p:sp>
    </p:spTree>
    <p:extLst>
      <p:ext uri="{BB962C8B-B14F-4D97-AF65-F5344CB8AC3E}">
        <p14:creationId xmlns:p14="http://schemas.microsoft.com/office/powerpoint/2010/main" val="23987195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Like your </a:t>
            </a:r>
            <a:r>
              <a:rPr lang="en-US" dirty="0" err="1" smtClean="0"/>
              <a:t>editor..but</a:t>
            </a:r>
            <a:r>
              <a:rPr lang="en-US" dirty="0" smtClean="0"/>
              <a:t> worse</a:t>
            </a:r>
            <a:endParaRPr lang="en-US" dirty="0"/>
          </a:p>
        </p:txBody>
      </p:sp>
      <p:sp>
        <p:nvSpPr>
          <p:cNvPr id="3" name="Content Placeholder 2"/>
          <p:cNvSpPr>
            <a:spLocks noGrp="1"/>
          </p:cNvSpPr>
          <p:nvPr>
            <p:ph idx="1"/>
          </p:nvPr>
        </p:nvSpPr>
        <p:spPr/>
        <p:txBody>
          <a:bodyPr>
            <a:normAutofit fontScale="85000" lnSpcReduction="20000"/>
          </a:bodyPr>
          <a:lstStyle/>
          <a:p>
            <a:r>
              <a:rPr lang="en-US" i="1" dirty="0" smtClean="0"/>
              <a:t>More </a:t>
            </a:r>
            <a:r>
              <a:rPr lang="en-US" i="1" dirty="0"/>
              <a:t>information (if there is any) should be included about parents' ideas of high quality education for their children especially in minority </a:t>
            </a:r>
            <a:r>
              <a:rPr lang="en-US" i="1" dirty="0" smtClean="0"/>
              <a:t>groups.</a:t>
            </a:r>
          </a:p>
          <a:p>
            <a:endParaRPr lang="en-US" i="1" dirty="0"/>
          </a:p>
          <a:p>
            <a:r>
              <a:rPr lang="en-US" i="1" dirty="0"/>
              <a:t>Is there any way to include the racial/SES demographics of the choice schools?  For example, would a Black family select a slightly-lower performing school over a higher performing one if more Black students attended the lower-performing school?  Is race/class important to families when choosing schools, especially when families are given access to the same school information? </a:t>
            </a:r>
          </a:p>
        </p:txBody>
      </p:sp>
    </p:spTree>
    <p:extLst>
      <p:ext uri="{BB962C8B-B14F-4D97-AF65-F5344CB8AC3E}">
        <p14:creationId xmlns:p14="http://schemas.microsoft.com/office/powerpoint/2010/main" val="32684621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Should reporters cover research? Why or why not?</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You’re missing good stories</a:t>
            </a:r>
          </a:p>
          <a:p>
            <a:endParaRPr lang="en-US" dirty="0">
              <a:solidFill>
                <a:srgbClr val="FFFF00"/>
              </a:solidFill>
            </a:endParaRPr>
          </a:p>
          <a:p>
            <a:r>
              <a:rPr lang="en-US" dirty="0" smtClean="0">
                <a:solidFill>
                  <a:srgbClr val="FFFF00"/>
                </a:solidFill>
              </a:rPr>
              <a:t>You’re missing a chance to add perspective, which can make it seem like news is an endless stream of unconnected events.</a:t>
            </a:r>
          </a:p>
          <a:p>
            <a:endParaRPr lang="en-US" dirty="0">
              <a:solidFill>
                <a:srgbClr val="FFFF00"/>
              </a:solidFill>
            </a:endParaRPr>
          </a:p>
          <a:p>
            <a:r>
              <a:rPr lang="en-US" dirty="0" smtClean="0">
                <a:solidFill>
                  <a:srgbClr val="FFFF00"/>
                </a:solidFill>
              </a:rPr>
              <a:t>You’re missing a chance to help people make decisions about schools on the basis of some of the better evidence out there</a:t>
            </a:r>
            <a:endParaRPr lang="en-US" dirty="0">
              <a:solidFill>
                <a:srgbClr val="FFFF00"/>
              </a:solidFill>
            </a:endParaRPr>
          </a:p>
        </p:txBody>
      </p:sp>
    </p:spTree>
    <p:extLst>
      <p:ext uri="{BB962C8B-B14F-4D97-AF65-F5344CB8AC3E}">
        <p14:creationId xmlns:p14="http://schemas.microsoft.com/office/powerpoint/2010/main" val="373214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Ways to Cover Research</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solidFill>
                  <a:srgbClr val="FFFF00"/>
                </a:solidFill>
              </a:rPr>
              <a:t>Cover findings of a study or studies.</a:t>
            </a:r>
          </a:p>
          <a:p>
            <a:endParaRPr lang="en-US" dirty="0">
              <a:solidFill>
                <a:srgbClr val="FFFF00"/>
              </a:solidFill>
            </a:endParaRPr>
          </a:p>
          <a:p>
            <a:r>
              <a:rPr lang="en-US" dirty="0" smtClean="0">
                <a:solidFill>
                  <a:srgbClr val="FFFF00"/>
                </a:solidFill>
              </a:rPr>
              <a:t>Use findings to provide perspective about the topic you’re covering. (Truly, there is research about almost EVERYTHING you cover.)</a:t>
            </a:r>
          </a:p>
          <a:p>
            <a:endParaRPr lang="en-US" dirty="0"/>
          </a:p>
          <a:p>
            <a:endParaRPr lang="en-US" dirty="0"/>
          </a:p>
        </p:txBody>
      </p:sp>
    </p:spTree>
    <p:extLst>
      <p:ext uri="{BB962C8B-B14F-4D97-AF65-F5344CB8AC3E}">
        <p14:creationId xmlns:p14="http://schemas.microsoft.com/office/powerpoint/2010/main" val="7540994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533400"/>
            <a:ext cx="7772400" cy="5235575"/>
          </a:xfrm>
        </p:spPr>
        <p:txBody>
          <a:bodyPr>
            <a:noAutofit/>
          </a:bodyPr>
          <a:lstStyle/>
          <a:p>
            <a:r>
              <a:rPr lang="en-US" sz="5400" dirty="0">
                <a:solidFill>
                  <a:srgbClr val="FFFF00"/>
                </a:solidFill>
              </a:rPr>
              <a:t>Why do you think reporters often avoid covering or mentioning educational research?</a:t>
            </a:r>
            <a:endParaRPr lang="en-US" sz="5400"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601999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localism</a:t>
            </a:r>
            <a:endParaRPr lang="en-US" dirty="0">
              <a:solidFill>
                <a:srgbClr val="FFFF00"/>
              </a:solidFill>
            </a:endParaRPr>
          </a:p>
        </p:txBody>
      </p:sp>
      <p:sp>
        <p:nvSpPr>
          <p:cNvPr id="3" name="Text Placeholder 2"/>
          <p:cNvSpPr>
            <a:spLocks noGrp="1"/>
          </p:cNvSpPr>
          <p:nvPr>
            <p:ph type="body" idx="1"/>
          </p:nvPr>
        </p:nvSpPr>
        <p:spPr/>
        <p:txBody>
          <a:bodyPr/>
          <a:lstStyle/>
          <a:p>
            <a:r>
              <a:rPr lang="en-US" dirty="0" smtClean="0"/>
              <a:t>OBSTACLE 1</a:t>
            </a:r>
            <a:endParaRPr lang="en-US" dirty="0"/>
          </a:p>
        </p:txBody>
      </p:sp>
    </p:spTree>
    <p:extLst>
      <p:ext uri="{BB962C8B-B14F-4D97-AF65-F5344CB8AC3E}">
        <p14:creationId xmlns:p14="http://schemas.microsoft.com/office/powerpoint/2010/main" val="6378394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FOIA the research proposals submitted to your local school district(s) or state education departments</a:t>
            </a:r>
            <a:endParaRPr lang="en-US" dirty="0">
              <a:solidFill>
                <a:srgbClr val="FFFF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0850" y="1828799"/>
            <a:ext cx="6905950" cy="4983479"/>
          </a:xfrm>
        </p:spPr>
      </p:pic>
    </p:spTree>
    <p:extLst>
      <p:ext uri="{BB962C8B-B14F-4D97-AF65-F5344CB8AC3E}">
        <p14:creationId xmlns:p14="http://schemas.microsoft.com/office/powerpoint/2010/main" val="15063638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RFPs FROM DISTRICTS, STATES</a:t>
            </a:r>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1183" y="1600200"/>
            <a:ext cx="7721634"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7987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Search for studies conducted by local researchers and/or in local </a:t>
            </a:r>
            <a:r>
              <a:rPr lang="en-US" dirty="0" smtClean="0">
                <a:solidFill>
                  <a:srgbClr val="FFFF00"/>
                </a:solidFill>
              </a:rPr>
              <a:t>schools</a:t>
            </a:r>
            <a:endParaRPr lang="en-US" dirty="0">
              <a:solidFill>
                <a:srgbClr val="FFFF00"/>
              </a:solidFill>
            </a:endParaRPr>
          </a:p>
        </p:txBody>
      </p:sp>
      <p:sp>
        <p:nvSpPr>
          <p:cNvPr id="3" name="Content Placeholder 2"/>
          <p:cNvSpPr>
            <a:spLocks noGrp="1"/>
          </p:cNvSpPr>
          <p:nvPr>
            <p:ph idx="1"/>
          </p:nvPr>
        </p:nvSpPr>
        <p:spPr/>
        <p:txBody>
          <a:bodyPr>
            <a:normAutofit fontScale="92500" lnSpcReduction="20000"/>
          </a:bodyPr>
          <a:lstStyle/>
          <a:p>
            <a:r>
              <a:rPr lang="en-US" sz="3600" dirty="0" smtClean="0"/>
              <a:t>Google scholar</a:t>
            </a:r>
          </a:p>
          <a:p>
            <a:endParaRPr lang="en-US" sz="3600" dirty="0" smtClean="0"/>
          </a:p>
          <a:p>
            <a:r>
              <a:rPr lang="en-US" sz="3600" dirty="0" smtClean="0"/>
              <a:t>Search journals recommended in </a:t>
            </a:r>
            <a:r>
              <a:rPr lang="en-US" sz="3600" dirty="0" smtClean="0"/>
              <a:t>the handout</a:t>
            </a:r>
            <a:r>
              <a:rPr lang="en-US" sz="3600" dirty="0" smtClean="0"/>
              <a:t>.</a:t>
            </a:r>
          </a:p>
          <a:p>
            <a:endParaRPr lang="en-US" sz="3600" dirty="0" smtClean="0"/>
          </a:p>
          <a:p>
            <a:r>
              <a:rPr lang="en-US" sz="3600" dirty="0" smtClean="0"/>
              <a:t>Search conference programs.</a:t>
            </a:r>
          </a:p>
          <a:p>
            <a:endParaRPr lang="en-US" sz="3600" dirty="0" smtClean="0"/>
          </a:p>
          <a:p>
            <a:r>
              <a:rPr lang="en-US" sz="3600" dirty="0" smtClean="0"/>
              <a:t>Look at the web pages of local professors. What have they published lately? </a:t>
            </a:r>
            <a:r>
              <a:rPr lang="en-US" sz="3600" dirty="0" smtClean="0"/>
              <a:t>Find it.</a:t>
            </a:r>
            <a:endParaRPr lang="en-US" sz="3600" dirty="0" smtClean="0"/>
          </a:p>
          <a:p>
            <a:endParaRPr lang="en-US" dirty="0"/>
          </a:p>
        </p:txBody>
      </p:sp>
    </p:spTree>
    <p:extLst>
      <p:ext uri="{BB962C8B-B14F-4D97-AF65-F5344CB8AC3E}">
        <p14:creationId xmlns:p14="http://schemas.microsoft.com/office/powerpoint/2010/main" val="786011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smtClean="0">
                <a:solidFill>
                  <a:srgbClr val="FFFF00"/>
                </a:solidFill>
              </a:rPr>
              <a:t/>
            </a:r>
            <a:br>
              <a:rPr lang="en-US" dirty="0" smtClean="0">
                <a:solidFill>
                  <a:srgbClr val="FFFF00"/>
                </a:solidFill>
              </a:rPr>
            </a:br>
            <a:r>
              <a:rPr lang="en-US" dirty="0" smtClean="0">
                <a:solidFill>
                  <a:srgbClr val="FFFF00"/>
                </a:solidFill>
              </a:rPr>
              <a:t>WHAT ARE THE BIG ONGOING EDUCATION TOPICS IN YOUR AREA?</a:t>
            </a:r>
            <a:r>
              <a:rPr lang="en-US" dirty="0" smtClean="0"/>
              <a:t/>
            </a:r>
            <a:br>
              <a:rPr lang="en-US" dirty="0" smtClean="0"/>
            </a:br>
            <a:endParaRPr lang="en-US" dirty="0"/>
          </a:p>
        </p:txBody>
      </p:sp>
      <p:sp>
        <p:nvSpPr>
          <p:cNvPr id="3" name="Content Placeholder 2"/>
          <p:cNvSpPr>
            <a:spLocks noGrp="1"/>
          </p:cNvSpPr>
          <p:nvPr>
            <p:ph type="subTitle" idx="1"/>
          </p:nvPr>
        </p:nvSpPr>
        <p:spPr/>
        <p:txBody>
          <a:bodyPr/>
          <a:lstStyle/>
          <a:p>
            <a:pPr lvl="1"/>
            <a:endParaRPr lang="en-US" dirty="0" smtClean="0"/>
          </a:p>
          <a:p>
            <a:pPr lvl="1"/>
            <a:endParaRPr lang="en-US" dirty="0" smtClean="0"/>
          </a:p>
          <a:p>
            <a:endParaRPr lang="en-US" dirty="0" smtClean="0"/>
          </a:p>
          <a:p>
            <a:endParaRPr lang="en-US" dirty="0"/>
          </a:p>
        </p:txBody>
      </p:sp>
    </p:spTree>
    <p:extLst>
      <p:ext uri="{BB962C8B-B14F-4D97-AF65-F5344CB8AC3E}">
        <p14:creationId xmlns:p14="http://schemas.microsoft.com/office/powerpoint/2010/main" val="1851688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LIT REVIEWS!!!</a:t>
            </a:r>
            <a:endParaRPr lang="en-US" dirty="0">
              <a:solidFill>
                <a:srgbClr val="FFFF00"/>
              </a:solidFill>
            </a:endParaRPr>
          </a:p>
        </p:txBody>
      </p:sp>
      <p:sp>
        <p:nvSpPr>
          <p:cNvPr id="3" name="Content Placeholder 2"/>
          <p:cNvSpPr>
            <a:spLocks noGrp="1"/>
          </p:cNvSpPr>
          <p:nvPr>
            <p:ph idx="1"/>
          </p:nvPr>
        </p:nvSpPr>
        <p:spPr/>
        <p:txBody>
          <a:bodyPr>
            <a:normAutofit/>
          </a:bodyPr>
          <a:lstStyle/>
          <a:p>
            <a:pPr marL="457200" lvl="1" indent="0">
              <a:buNone/>
            </a:pPr>
            <a:r>
              <a:rPr lang="en-US" sz="3600" i="1" dirty="0" smtClean="0">
                <a:solidFill>
                  <a:srgbClr val="FFFF00"/>
                </a:solidFill>
              </a:rPr>
              <a:t>Review </a:t>
            </a:r>
            <a:r>
              <a:rPr lang="en-US" sz="3600" i="1" dirty="0">
                <a:solidFill>
                  <a:srgbClr val="FFFF00"/>
                </a:solidFill>
              </a:rPr>
              <a:t>of Educational Research </a:t>
            </a:r>
            <a:r>
              <a:rPr lang="en-US" sz="3600" dirty="0">
                <a:solidFill>
                  <a:srgbClr val="FFFF00"/>
                </a:solidFill>
              </a:rPr>
              <a:t>(good source, top-rated journal)</a:t>
            </a:r>
          </a:p>
          <a:p>
            <a:endParaRPr lang="en-US" dirty="0" smtClean="0">
              <a:solidFill>
                <a:srgbClr val="FFFF00"/>
              </a:solidFill>
            </a:endParaRPr>
          </a:p>
          <a:p>
            <a:r>
              <a:rPr lang="en-US" dirty="0" smtClean="0">
                <a:solidFill>
                  <a:srgbClr val="FFFF00"/>
                </a:solidFill>
              </a:rPr>
              <a:t>Consider buying this book:</a:t>
            </a:r>
          </a:p>
          <a:p>
            <a:r>
              <a:rPr lang="en-US" i="1" dirty="0" smtClean="0">
                <a:solidFill>
                  <a:srgbClr val="FFFF00"/>
                </a:solidFill>
              </a:rPr>
              <a:t>Visible Learning: A synthesis of over 800 meta-analyses relating to achievement</a:t>
            </a:r>
            <a:r>
              <a:rPr lang="en-US" dirty="0" smtClean="0">
                <a:solidFill>
                  <a:srgbClr val="FFFF00"/>
                </a:solidFill>
              </a:rPr>
              <a:t>, John A.C. Hattie, Routledge, 2009</a:t>
            </a:r>
          </a:p>
          <a:p>
            <a:endParaRPr lang="en-US" dirty="0"/>
          </a:p>
        </p:txBody>
      </p:sp>
    </p:spTree>
    <p:extLst>
      <p:ext uri="{BB962C8B-B14F-4D97-AF65-F5344CB8AC3E}">
        <p14:creationId xmlns:p14="http://schemas.microsoft.com/office/powerpoint/2010/main" val="5972074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rtl="0">
              <a:spcBef>
                <a:spcPct val="0"/>
              </a:spcBef>
            </a:pPr>
            <a:r>
              <a:rPr lang="en-US" sz="3600" dirty="0" smtClean="0">
                <a:solidFill>
                  <a:srgbClr val="FFFF00"/>
                </a:solidFill>
              </a:rPr>
              <a:t>Types of lit reviews</a:t>
            </a:r>
            <a:r>
              <a:rPr lang="en-US" sz="3600" dirty="0" smtClean="0"/>
              <a:t/>
            </a:r>
            <a:br>
              <a:rPr lang="en-US" sz="3600" dirty="0" smtClean="0"/>
            </a:br>
            <a:endParaRPr lang="en-US" dirty="0"/>
          </a:p>
        </p:txBody>
      </p:sp>
      <p:sp>
        <p:nvSpPr>
          <p:cNvPr id="3" name="Content Placeholder 2"/>
          <p:cNvSpPr>
            <a:spLocks noGrp="1"/>
          </p:cNvSpPr>
          <p:nvPr>
            <p:ph idx="1"/>
          </p:nvPr>
        </p:nvSpPr>
        <p:spPr/>
        <p:txBody>
          <a:bodyPr>
            <a:normAutofit lnSpcReduction="10000"/>
          </a:bodyPr>
          <a:lstStyle/>
          <a:p>
            <a:pPr marL="457200" lvl="1" indent="0">
              <a:buNone/>
            </a:pPr>
            <a:r>
              <a:rPr lang="en-US" sz="3600" dirty="0">
                <a:solidFill>
                  <a:srgbClr val="FFFF00"/>
                </a:solidFill>
              </a:rPr>
              <a:t>	Meta-analysis: Combines effects of quantitative studies to come up with overall effect</a:t>
            </a:r>
          </a:p>
          <a:p>
            <a:pPr marL="457200" lvl="1" indent="0">
              <a:buNone/>
            </a:pPr>
            <a:r>
              <a:rPr lang="en-US" sz="3600" dirty="0">
                <a:solidFill>
                  <a:srgbClr val="FFFF00"/>
                </a:solidFill>
              </a:rPr>
              <a:t>	Narrative/qualitative: Summarizes without necessarily quantifying overall effects</a:t>
            </a:r>
          </a:p>
          <a:p>
            <a:r>
              <a:rPr lang="en-US" dirty="0" smtClean="0">
                <a:solidFill>
                  <a:srgbClr val="FFFF00"/>
                </a:solidFill>
              </a:rPr>
              <a:t>Sometimes you will also see a lit review of lit reviews or a meta-analysis of </a:t>
            </a:r>
            <a:r>
              <a:rPr lang="en-US" dirty="0" smtClean="0">
                <a:solidFill>
                  <a:srgbClr val="FFFF00"/>
                </a:solidFill>
              </a:rPr>
              <a:t>meta-analyses</a:t>
            </a:r>
          </a:p>
          <a:p>
            <a:pPr marL="0" indent="0">
              <a:buNone/>
            </a:pPr>
            <a:endParaRPr lang="en-US" dirty="0">
              <a:solidFill>
                <a:srgbClr val="FFFF00"/>
              </a:solidFill>
            </a:endParaRPr>
          </a:p>
        </p:txBody>
      </p:sp>
    </p:spTree>
    <p:extLst>
      <p:ext uri="{BB962C8B-B14F-4D97-AF65-F5344CB8AC3E}">
        <p14:creationId xmlns:p14="http://schemas.microsoft.com/office/powerpoint/2010/main" val="27248358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WHY LIT REVIEWS?</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Any one study, no matter how good, can be wrong. Better to look at the accumulated knowledge.</a:t>
            </a:r>
          </a:p>
          <a:p>
            <a:endParaRPr lang="en-US" dirty="0">
              <a:solidFill>
                <a:srgbClr val="FFFF00"/>
              </a:solidFill>
            </a:endParaRPr>
          </a:p>
          <a:p>
            <a:r>
              <a:rPr lang="en-US" dirty="0" smtClean="0">
                <a:solidFill>
                  <a:srgbClr val="FFFF00"/>
                </a:solidFill>
              </a:rPr>
              <a:t>Lit reviews help you identify what we know and what we do not.</a:t>
            </a:r>
          </a:p>
          <a:p>
            <a:endParaRPr lang="en-US" dirty="0">
              <a:solidFill>
                <a:srgbClr val="FFFF00"/>
              </a:solidFill>
            </a:endParaRPr>
          </a:p>
          <a:p>
            <a:r>
              <a:rPr lang="en-US" dirty="0" smtClean="0">
                <a:solidFill>
                  <a:srgbClr val="FFFF00"/>
                </a:solidFill>
              </a:rPr>
              <a:t>If new studies emerge on your big topic, you will know how they fit in with past research.</a:t>
            </a:r>
            <a:endParaRPr lang="en-US" dirty="0">
              <a:solidFill>
                <a:srgbClr val="FFFF00"/>
              </a:solidFill>
            </a:endParaRPr>
          </a:p>
        </p:txBody>
      </p:sp>
    </p:spTree>
    <p:extLst>
      <p:ext uri="{BB962C8B-B14F-4D97-AF65-F5344CB8AC3E}">
        <p14:creationId xmlns:p14="http://schemas.microsoft.com/office/powerpoint/2010/main" val="30074984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I DON’T UNDERSTAND WHAT THEY’RE TALKING ABOUT!</a:t>
            </a:r>
            <a:endParaRPr lang="en-US" dirty="0"/>
          </a:p>
        </p:txBody>
      </p:sp>
      <p:sp>
        <p:nvSpPr>
          <p:cNvPr id="9" name="Text Placeholder 8"/>
          <p:cNvSpPr>
            <a:spLocks noGrp="1"/>
          </p:cNvSpPr>
          <p:nvPr>
            <p:ph type="body" idx="1"/>
          </p:nvPr>
        </p:nvSpPr>
        <p:spPr/>
        <p:txBody>
          <a:bodyPr/>
          <a:lstStyle/>
          <a:p>
            <a:r>
              <a:rPr lang="en-US" dirty="0" smtClean="0"/>
              <a:t>OBSTACLE 2</a:t>
            </a:r>
            <a:endParaRPr lang="en-US" dirty="0"/>
          </a:p>
        </p:txBody>
      </p:sp>
    </p:spTree>
    <p:extLst>
      <p:ext uri="{BB962C8B-B14F-4D97-AF65-F5344CB8AC3E}">
        <p14:creationId xmlns:p14="http://schemas.microsoft.com/office/powerpoint/2010/main" val="31576979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FF00"/>
                </a:solidFill>
              </a:rPr>
              <a:t>Educate Yourself</a:t>
            </a:r>
            <a:endParaRPr lang="en-US" dirty="0">
              <a:solidFill>
                <a:srgbClr val="FFFF00"/>
              </a:solidFill>
            </a:endParaRPr>
          </a:p>
        </p:txBody>
      </p:sp>
      <p:sp>
        <p:nvSpPr>
          <p:cNvPr id="5" name="Content Placeholder 4"/>
          <p:cNvSpPr>
            <a:spLocks noGrp="1"/>
          </p:cNvSpPr>
          <p:nvPr>
            <p:ph idx="1"/>
          </p:nvPr>
        </p:nvSpPr>
        <p:spPr/>
        <p:txBody>
          <a:bodyPr/>
          <a:lstStyle/>
          <a:p>
            <a:r>
              <a:rPr lang="en-US" dirty="0" smtClean="0">
                <a:solidFill>
                  <a:srgbClr val="FFFF00"/>
                </a:solidFill>
              </a:rPr>
              <a:t>Take a masters-level or undergrad class on research methods or statistics.</a:t>
            </a:r>
          </a:p>
          <a:p>
            <a:endParaRPr lang="en-US" dirty="0">
              <a:solidFill>
                <a:srgbClr val="FFFF00"/>
              </a:solidFill>
            </a:endParaRPr>
          </a:p>
          <a:p>
            <a:endParaRPr lang="en-US" dirty="0" smtClean="0">
              <a:solidFill>
                <a:srgbClr val="FFFF00"/>
              </a:solidFill>
            </a:endParaRPr>
          </a:p>
          <a:p>
            <a:r>
              <a:rPr lang="en-US" dirty="0" smtClean="0">
                <a:solidFill>
                  <a:srgbClr val="FFFF00"/>
                </a:solidFill>
              </a:rPr>
              <a:t>(BONUS…You’ll probably get free access to the university’s library, including subscription-only databases you can use from home.)</a:t>
            </a:r>
          </a:p>
          <a:p>
            <a:pPr marL="0" indent="0">
              <a:buNone/>
            </a:pPr>
            <a:endParaRPr lang="en-US" dirty="0"/>
          </a:p>
        </p:txBody>
      </p:sp>
    </p:spTree>
    <p:extLst>
      <p:ext uri="{BB962C8B-B14F-4D97-AF65-F5344CB8AC3E}">
        <p14:creationId xmlns:p14="http://schemas.microsoft.com/office/powerpoint/2010/main" val="17410066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Educate yourself online</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t>Statisticshell.com</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133600"/>
            <a:ext cx="8321040" cy="424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82124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I like this book</a:t>
            </a:r>
            <a:endParaRPr lang="en-US" dirty="0">
              <a:solidFill>
                <a:srgbClr val="FFFF00"/>
              </a:solidFill>
            </a:endParaRP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920960"/>
            <a:ext cx="8229600" cy="3884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64613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FF00"/>
                </a:solidFill>
              </a:rPr>
              <a:t>Wanted: Personal Tutor</a:t>
            </a:r>
            <a:endParaRPr lang="en-US" dirty="0">
              <a:solidFill>
                <a:srgbClr val="FFFF00"/>
              </a:solidFill>
            </a:endParaRPr>
          </a:p>
        </p:txBody>
      </p:sp>
      <p:sp>
        <p:nvSpPr>
          <p:cNvPr id="5" name="Content Placeholder 4"/>
          <p:cNvSpPr>
            <a:spLocks noGrp="1"/>
          </p:cNvSpPr>
          <p:nvPr>
            <p:ph idx="1"/>
          </p:nvPr>
        </p:nvSpPr>
        <p:spPr/>
        <p:txBody>
          <a:bodyPr>
            <a:normAutofit fontScale="77500" lnSpcReduction="20000"/>
          </a:bodyPr>
          <a:lstStyle/>
          <a:p>
            <a:r>
              <a:rPr lang="en-US" dirty="0" smtClean="0">
                <a:solidFill>
                  <a:srgbClr val="FFFF00"/>
                </a:solidFill>
              </a:rPr>
              <a:t>Someone who understands statistics</a:t>
            </a:r>
          </a:p>
          <a:p>
            <a:endParaRPr lang="en-US" dirty="0">
              <a:solidFill>
                <a:srgbClr val="FFFF00"/>
              </a:solidFill>
            </a:endParaRPr>
          </a:p>
          <a:p>
            <a:r>
              <a:rPr lang="en-US" dirty="0" smtClean="0">
                <a:solidFill>
                  <a:srgbClr val="FFFF00"/>
                </a:solidFill>
              </a:rPr>
              <a:t>Someone who understands education</a:t>
            </a:r>
          </a:p>
          <a:p>
            <a:endParaRPr lang="en-US" dirty="0" smtClean="0">
              <a:solidFill>
                <a:srgbClr val="FFFF00"/>
              </a:solidFill>
            </a:endParaRPr>
          </a:p>
          <a:p>
            <a:r>
              <a:rPr lang="en-US" dirty="0" smtClean="0">
                <a:solidFill>
                  <a:srgbClr val="FFFF00"/>
                </a:solidFill>
              </a:rPr>
              <a:t>Someone who is good at breaking down complex topics in an understandable manner (i.e., you need a good teacher!)</a:t>
            </a:r>
          </a:p>
          <a:p>
            <a:endParaRPr lang="en-US" dirty="0" smtClean="0">
              <a:solidFill>
                <a:srgbClr val="FFFF00"/>
              </a:solidFill>
            </a:endParaRPr>
          </a:p>
          <a:p>
            <a:endParaRPr lang="en-US" dirty="0">
              <a:solidFill>
                <a:srgbClr val="FFFF00"/>
              </a:solidFill>
            </a:endParaRPr>
          </a:p>
          <a:p>
            <a:r>
              <a:rPr lang="en-US" dirty="0" smtClean="0">
                <a:solidFill>
                  <a:srgbClr val="FFFF00"/>
                </a:solidFill>
              </a:rPr>
              <a:t>Examples: </a:t>
            </a:r>
            <a:r>
              <a:rPr lang="en-US" dirty="0" err="1" smtClean="0">
                <a:solidFill>
                  <a:srgbClr val="FFFF00"/>
                </a:solidFill>
              </a:rPr>
              <a:t>Psychometrician</a:t>
            </a:r>
            <a:r>
              <a:rPr lang="en-US" dirty="0" smtClean="0">
                <a:solidFill>
                  <a:srgbClr val="FFFF00"/>
                </a:solidFill>
              </a:rPr>
              <a:t> (studies testing), economist of education, professor of quantitative methodology/research methods in an education school</a:t>
            </a:r>
            <a:endParaRPr lang="en-US" dirty="0">
              <a:solidFill>
                <a:srgbClr val="FFFF00"/>
              </a:solidFill>
            </a:endParaRPr>
          </a:p>
        </p:txBody>
      </p:sp>
    </p:spTree>
    <p:extLst>
      <p:ext uri="{BB962C8B-B14F-4D97-AF65-F5344CB8AC3E}">
        <p14:creationId xmlns:p14="http://schemas.microsoft.com/office/powerpoint/2010/main" val="4773538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DISCLAIMER!</a:t>
            </a:r>
            <a:endParaRPr lang="en-US" dirty="0"/>
          </a:p>
        </p:txBody>
      </p:sp>
      <p:sp>
        <p:nvSpPr>
          <p:cNvPr id="3" name="Content Placeholder 2"/>
          <p:cNvSpPr>
            <a:spLocks noGrp="1"/>
          </p:cNvSpPr>
          <p:nvPr>
            <p:ph idx="1"/>
          </p:nvPr>
        </p:nvSpPr>
        <p:spPr/>
        <p:txBody>
          <a:bodyPr>
            <a:noAutofit/>
          </a:bodyPr>
          <a:lstStyle/>
          <a:p>
            <a:r>
              <a:rPr lang="en-US" sz="4800" dirty="0" smtClean="0">
                <a:solidFill>
                  <a:srgbClr val="FFFF00"/>
                </a:solidFill>
              </a:rPr>
              <a:t>I HAVE NO IDEA IF THESE PEOPLE ACTUALLY WANT TO BE YOUR PERSONAL TUTOR…</a:t>
            </a:r>
          </a:p>
          <a:p>
            <a:pPr marL="0" indent="0">
              <a:buNone/>
            </a:pPr>
            <a:r>
              <a:rPr lang="en-US" sz="4800" dirty="0" smtClean="0">
                <a:solidFill>
                  <a:srgbClr val="FFFF00"/>
                </a:solidFill>
              </a:rPr>
              <a:t>THEY’RE JUST EXAMPLES OF THE TYPE OF PERSON TO CONSIDER!</a:t>
            </a:r>
            <a:endParaRPr lang="en-US" sz="4800" dirty="0">
              <a:solidFill>
                <a:srgbClr val="FFFF00"/>
              </a:solidFill>
            </a:endParaRPr>
          </a:p>
        </p:txBody>
      </p:sp>
    </p:spTree>
    <p:extLst>
      <p:ext uri="{BB962C8B-B14F-4D97-AF65-F5344CB8AC3E}">
        <p14:creationId xmlns:p14="http://schemas.microsoft.com/office/powerpoint/2010/main" val="23420765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wner\Documents\Blog Images\lew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7" y="938212"/>
            <a:ext cx="9039225" cy="498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6155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613" y="1042988"/>
            <a:ext cx="7724775" cy="4772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75923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solidFill>
                  <a:srgbClr val="FFFF00"/>
                </a:solidFill>
              </a:rPr>
              <a:t>How to SCAN an academic article  TO SEE IF IT’S INTERESTING: the abstract, the discussion &amp; the charts</a:t>
            </a:r>
            <a:endParaRPr lang="en-US" dirty="0">
              <a:solidFill>
                <a:srgbClr val="FFFF00"/>
              </a:solidFill>
            </a:endParaRPr>
          </a:p>
        </p:txBody>
      </p:sp>
      <p:sp>
        <p:nvSpPr>
          <p:cNvPr id="5" name="Text Placeholder 4"/>
          <p:cNvSpPr>
            <a:spLocks noGrp="1"/>
          </p:cNvSpPr>
          <p:nvPr>
            <p:ph type="body" idx="1"/>
          </p:nvPr>
        </p:nvSpPr>
        <p:spPr/>
        <p:txBody>
          <a:bodyPr/>
          <a:lstStyle/>
          <a:p>
            <a:r>
              <a:rPr lang="en-US" dirty="0" smtClean="0"/>
              <a:t>I DON’T UNDERSTAND WHAT THEY’RE TALKING ABOUT..CONTINUED..</a:t>
            </a:r>
            <a:endParaRPr lang="en-US" dirty="0"/>
          </a:p>
        </p:txBody>
      </p:sp>
    </p:spTree>
    <p:extLst>
      <p:ext uri="{BB962C8B-B14F-4D97-AF65-F5344CB8AC3E}">
        <p14:creationId xmlns:p14="http://schemas.microsoft.com/office/powerpoint/2010/main" val="42623504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ABSTRACT</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a:t>S</a:t>
            </a:r>
            <a:r>
              <a:rPr lang="en-US" dirty="0" smtClean="0"/>
              <a:t>ingle-paragraph </a:t>
            </a:r>
            <a:r>
              <a:rPr lang="en-US" dirty="0" smtClean="0"/>
              <a:t>summary of the article. </a:t>
            </a:r>
          </a:p>
          <a:p>
            <a:endParaRPr lang="en-US" dirty="0"/>
          </a:p>
          <a:p>
            <a:r>
              <a:rPr lang="en-US" dirty="0" smtClean="0"/>
              <a:t>If it’s any good,  it’s all you need to determine if the article is what you’re looking for.</a:t>
            </a:r>
          </a:p>
          <a:p>
            <a:pPr marL="0" indent="0">
              <a:buNone/>
            </a:pPr>
            <a:endParaRPr lang="en-US" dirty="0" smtClean="0"/>
          </a:p>
          <a:p>
            <a:r>
              <a:rPr lang="en-US" dirty="0" smtClean="0"/>
              <a:t>Almost always free, even if the article is behind a paywall.</a:t>
            </a:r>
          </a:p>
          <a:p>
            <a:endParaRPr lang="en-US" dirty="0" smtClean="0"/>
          </a:p>
          <a:p>
            <a:endParaRPr lang="en-US" dirty="0"/>
          </a:p>
        </p:txBody>
      </p:sp>
    </p:spTree>
    <p:extLst>
      <p:ext uri="{BB962C8B-B14F-4D97-AF65-F5344CB8AC3E}">
        <p14:creationId xmlns:p14="http://schemas.microsoft.com/office/powerpoint/2010/main" val="31072484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DISCUSSION</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t>The results section after the results </a:t>
            </a:r>
            <a:r>
              <a:rPr lang="en-US" dirty="0" smtClean="0"/>
              <a:t>section </a:t>
            </a:r>
          </a:p>
          <a:p>
            <a:endParaRPr lang="en-US" dirty="0"/>
          </a:p>
          <a:p>
            <a:r>
              <a:rPr lang="en-US" dirty="0" smtClean="0"/>
              <a:t>May be called different things in different fields (E.g. “Conclusion”)</a:t>
            </a:r>
            <a:endParaRPr lang="en-US" dirty="0" smtClean="0"/>
          </a:p>
          <a:p>
            <a:endParaRPr lang="en-US" dirty="0"/>
          </a:p>
          <a:p>
            <a:r>
              <a:rPr lang="en-US" dirty="0" smtClean="0"/>
              <a:t>Repeats findings then puts them in context so you can tell what they mean</a:t>
            </a:r>
          </a:p>
          <a:p>
            <a:endParaRPr lang="en-US" dirty="0"/>
          </a:p>
          <a:p>
            <a:pPr marL="0" indent="0">
              <a:buNone/>
            </a:pPr>
            <a:endParaRPr lang="en-US" dirty="0"/>
          </a:p>
        </p:txBody>
      </p:sp>
    </p:spTree>
    <p:extLst>
      <p:ext uri="{BB962C8B-B14F-4D97-AF65-F5344CB8AC3E}">
        <p14:creationId xmlns:p14="http://schemas.microsoft.com/office/powerpoint/2010/main" val="4592324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CHARTS</a:t>
            </a:r>
            <a:endParaRPr lang="en-US"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solidFill>
                  <a:srgbClr val="FFFF00"/>
                </a:solidFill>
              </a:rPr>
              <a:t>Quantitative study</a:t>
            </a:r>
          </a:p>
          <a:p>
            <a:pPr marL="0" indent="0">
              <a:buNone/>
            </a:pPr>
            <a:r>
              <a:rPr lang="en-US" dirty="0" smtClean="0">
                <a:solidFill>
                  <a:srgbClr val="FFFF00"/>
                </a:solidFill>
              </a:rPr>
              <a:t> Often tell the story faster than the text</a:t>
            </a:r>
          </a:p>
          <a:p>
            <a:pPr marL="0" indent="0">
              <a:buNone/>
            </a:pPr>
            <a:r>
              <a:rPr lang="en-US" dirty="0" smtClean="0">
                <a:solidFill>
                  <a:srgbClr val="FFFF00"/>
                </a:solidFill>
              </a:rPr>
              <a:t>Can be used to illustrate your story</a:t>
            </a:r>
          </a:p>
          <a:p>
            <a:pPr marL="0" indent="0">
              <a:buNone/>
            </a:pPr>
            <a:endParaRPr lang="en-US" dirty="0">
              <a:solidFill>
                <a:srgbClr val="FFFF00"/>
              </a:solidFill>
            </a:endParaRPr>
          </a:p>
          <a:p>
            <a:pPr marL="0" indent="0">
              <a:buNone/>
            </a:pPr>
            <a:r>
              <a:rPr lang="en-US" b="1" dirty="0" smtClean="0">
                <a:solidFill>
                  <a:srgbClr val="FFFF00"/>
                </a:solidFill>
              </a:rPr>
              <a:t>Qualitative study</a:t>
            </a:r>
          </a:p>
          <a:p>
            <a:pPr marL="0" indent="0">
              <a:buNone/>
            </a:pPr>
            <a:r>
              <a:rPr lang="en-US" dirty="0" smtClean="0">
                <a:solidFill>
                  <a:srgbClr val="FFFF00"/>
                </a:solidFill>
              </a:rPr>
              <a:t>May provide examples of types of responses received. Examples can be used as quotes</a:t>
            </a:r>
          </a:p>
          <a:p>
            <a:pPr marL="0" indent="0">
              <a:buNone/>
            </a:pPr>
            <a:r>
              <a:rPr lang="en-US" dirty="0" smtClean="0">
                <a:solidFill>
                  <a:srgbClr val="FFFF00"/>
                </a:solidFill>
              </a:rPr>
              <a:t>May Describe the sample. (E.g., how many people interviewed, how old were they, </a:t>
            </a:r>
            <a:r>
              <a:rPr lang="en-US" dirty="0" err="1" smtClean="0">
                <a:solidFill>
                  <a:srgbClr val="FFFF00"/>
                </a:solidFill>
              </a:rPr>
              <a:t>etc</a:t>
            </a:r>
            <a:r>
              <a:rPr lang="en-US" dirty="0" smtClean="0">
                <a:solidFill>
                  <a:srgbClr val="FFFF00"/>
                </a:solidFill>
              </a:rPr>
              <a:t>?)</a:t>
            </a:r>
            <a:endParaRPr lang="en-US" dirty="0">
              <a:solidFill>
                <a:srgbClr val="FFFF00"/>
              </a:solidFill>
            </a:endParaRPr>
          </a:p>
        </p:txBody>
      </p:sp>
    </p:spTree>
    <p:extLst>
      <p:ext uri="{BB962C8B-B14F-4D97-AF65-F5344CB8AC3E}">
        <p14:creationId xmlns:p14="http://schemas.microsoft.com/office/powerpoint/2010/main" val="38743228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AN ASIDE: A PLEA FOR COVERAGE OF QUALITATIVE RESEARCH </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Yes, it’s kind of like journalism…on steroids</a:t>
            </a:r>
          </a:p>
          <a:p>
            <a:r>
              <a:rPr lang="en-US" dirty="0" smtClean="0"/>
              <a:t>It’s much more systematic. You must justify why you decided to interview these people, emphasize these quotes etc., then justify it.</a:t>
            </a:r>
          </a:p>
          <a:p>
            <a:r>
              <a:rPr lang="en-US" dirty="0" smtClean="0"/>
              <a:t>It can help you answer the question of “why” and “how” something happens.</a:t>
            </a:r>
          </a:p>
          <a:p>
            <a:r>
              <a:rPr lang="en-US" dirty="0" smtClean="0"/>
              <a:t>EG: WHY does KIPP have high test scores?</a:t>
            </a:r>
          </a:p>
          <a:p>
            <a:r>
              <a:rPr lang="en-US" dirty="0" smtClean="0"/>
              <a:t>HOW do middle class parents create educational advantages for their children?</a:t>
            </a:r>
            <a:endParaRPr lang="en-US" dirty="0"/>
          </a:p>
        </p:txBody>
      </p:sp>
    </p:spTree>
    <p:extLst>
      <p:ext uri="{BB962C8B-B14F-4D97-AF65-F5344CB8AC3E}">
        <p14:creationId xmlns:p14="http://schemas.microsoft.com/office/powerpoint/2010/main" val="36797929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solidFill>
                  <a:srgbClr val="FFFF00"/>
                </a:solidFill>
              </a:rPr>
              <a:t>THE ARTICLE IS INTERESTING AND RELEVANT…what do I need to </a:t>
            </a:r>
            <a:r>
              <a:rPr lang="en-US" dirty="0" smtClean="0">
                <a:solidFill>
                  <a:srgbClr val="FFFF00"/>
                </a:solidFill>
              </a:rPr>
              <a:t>know to write a good story about it </a:t>
            </a:r>
            <a:r>
              <a:rPr lang="en-US" dirty="0" smtClean="0">
                <a:solidFill>
                  <a:srgbClr val="FFFF00"/>
                </a:solidFill>
              </a:rPr>
              <a:t>and where can I find it?</a:t>
            </a:r>
            <a:endParaRPr lang="en-US" dirty="0">
              <a:solidFill>
                <a:srgbClr val="FFFF00"/>
              </a:solidFill>
            </a:endParaRPr>
          </a:p>
        </p:txBody>
      </p:sp>
      <p:sp>
        <p:nvSpPr>
          <p:cNvPr id="5" name="Text Placeholder 4"/>
          <p:cNvSpPr>
            <a:spLocks noGrp="1"/>
          </p:cNvSpPr>
          <p:nvPr>
            <p:ph type="body" idx="1"/>
          </p:nvPr>
        </p:nvSpPr>
        <p:spPr/>
        <p:txBody>
          <a:bodyPr/>
          <a:lstStyle/>
          <a:p>
            <a:r>
              <a:rPr lang="en-US" dirty="0" smtClean="0"/>
              <a:t>I DON’T UNDERSTAND WHAT THEY’RE SAYING..CONTINUED..</a:t>
            </a:r>
          </a:p>
          <a:p>
            <a:endParaRPr lang="en-US" dirty="0"/>
          </a:p>
        </p:txBody>
      </p:sp>
    </p:spTree>
    <p:extLst>
      <p:ext uri="{BB962C8B-B14F-4D97-AF65-F5344CB8AC3E}">
        <p14:creationId xmlns:p14="http://schemas.microsoft.com/office/powerpoint/2010/main" val="38789028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solidFill>
                  <a:srgbClr val="FFFF00"/>
                </a:solidFill>
              </a:rPr>
              <a:t>WHO?</a:t>
            </a:r>
            <a:endParaRPr lang="en-US" dirty="0">
              <a:solidFill>
                <a:srgbClr val="FFFF00"/>
              </a:solidFill>
            </a:endParaRPr>
          </a:p>
        </p:txBody>
      </p:sp>
      <p:sp>
        <p:nvSpPr>
          <p:cNvPr id="5" name="Content Placeholder 4"/>
          <p:cNvSpPr>
            <a:spLocks noGrp="1"/>
          </p:cNvSpPr>
          <p:nvPr>
            <p:ph idx="1"/>
          </p:nvPr>
        </p:nvSpPr>
        <p:spPr/>
        <p:txBody>
          <a:bodyPr/>
          <a:lstStyle/>
          <a:p>
            <a:pPr marL="0" indent="0">
              <a:buNone/>
            </a:pPr>
            <a:r>
              <a:rPr lang="en-US" dirty="0" smtClean="0">
                <a:solidFill>
                  <a:srgbClr val="FFFF00"/>
                </a:solidFill>
              </a:rPr>
              <a:t>Q: How many people were in the study?</a:t>
            </a:r>
          </a:p>
          <a:p>
            <a:pPr marL="0" indent="0">
              <a:buNone/>
            </a:pPr>
            <a:r>
              <a:rPr lang="en-US" dirty="0" smtClean="0">
                <a:solidFill>
                  <a:srgbClr val="FFFF00"/>
                </a:solidFill>
              </a:rPr>
              <a:t>Source: Methodology section</a:t>
            </a:r>
          </a:p>
          <a:p>
            <a:pPr marL="0" indent="0">
              <a:buNone/>
            </a:pPr>
            <a:endParaRPr lang="en-US" dirty="0">
              <a:solidFill>
                <a:srgbClr val="FFFF00"/>
              </a:solidFill>
            </a:endParaRPr>
          </a:p>
          <a:p>
            <a:pPr marL="0" indent="0">
              <a:buNone/>
            </a:pPr>
            <a:r>
              <a:rPr lang="en-US" dirty="0" smtClean="0">
                <a:solidFill>
                  <a:srgbClr val="FFFF00"/>
                </a:solidFill>
              </a:rPr>
              <a:t>Q: Who were these people? Especially important: What characteristics of these people could effect how the study turned out?</a:t>
            </a:r>
          </a:p>
          <a:p>
            <a:pPr marL="0" indent="0">
              <a:buNone/>
            </a:pPr>
            <a:r>
              <a:rPr lang="en-US" dirty="0" smtClean="0">
                <a:solidFill>
                  <a:srgbClr val="FFFF00"/>
                </a:solidFill>
              </a:rPr>
              <a:t>(E.g., SES-school type homework example)</a:t>
            </a:r>
          </a:p>
          <a:p>
            <a:pPr marL="0" indent="0">
              <a:buNone/>
            </a:pPr>
            <a:r>
              <a:rPr lang="en-US" dirty="0" smtClean="0">
                <a:solidFill>
                  <a:srgbClr val="FFFF00"/>
                </a:solidFill>
              </a:rPr>
              <a:t>Source: Methodology section</a:t>
            </a:r>
          </a:p>
        </p:txBody>
      </p:sp>
    </p:spTree>
    <p:extLst>
      <p:ext uri="{BB962C8B-B14F-4D97-AF65-F5344CB8AC3E}">
        <p14:creationId xmlns:p14="http://schemas.microsoft.com/office/powerpoint/2010/main" val="33237959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WHO? (For studies of interventions… like a new reading program)</a:t>
            </a:r>
            <a:endParaRPr lang="en-US"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FFFF00"/>
                </a:solidFill>
              </a:rPr>
              <a:t>Who are the subjects of the study being compared to? (Source: Methodology section)</a:t>
            </a:r>
          </a:p>
          <a:p>
            <a:r>
              <a:rPr lang="en-US" dirty="0" smtClean="0">
                <a:solidFill>
                  <a:srgbClr val="FFFF00"/>
                </a:solidFill>
              </a:rPr>
              <a:t>Some possible responses:</a:t>
            </a:r>
          </a:p>
          <a:p>
            <a:pPr lvl="1"/>
            <a:r>
              <a:rPr lang="en-US" dirty="0" smtClean="0">
                <a:solidFill>
                  <a:srgbClr val="FFFF00"/>
                </a:solidFill>
              </a:rPr>
              <a:t>A group of people was randomized into a “treatment” group that got the intervention and a “control” group that did not</a:t>
            </a:r>
          </a:p>
          <a:p>
            <a:pPr lvl="1"/>
            <a:r>
              <a:rPr lang="en-US" dirty="0" smtClean="0">
                <a:solidFill>
                  <a:srgbClr val="FFFF00"/>
                </a:solidFill>
              </a:rPr>
              <a:t>Statistical methods used to identify a group that is similar to those who got the treatment</a:t>
            </a:r>
          </a:p>
          <a:p>
            <a:pPr lvl="1"/>
            <a:r>
              <a:rPr lang="en-US" dirty="0" smtClean="0">
                <a:solidFill>
                  <a:srgbClr val="FFFF00"/>
                </a:solidFill>
              </a:rPr>
              <a:t>Themselves: A treatment is abruptly introduced and researchers compare results before and after the intervention</a:t>
            </a:r>
          </a:p>
          <a:p>
            <a:pPr lvl="1"/>
            <a:endParaRPr lang="en-US" dirty="0"/>
          </a:p>
        </p:txBody>
      </p:sp>
    </p:spTree>
    <p:extLst>
      <p:ext uri="{BB962C8B-B14F-4D97-AF65-F5344CB8AC3E}">
        <p14:creationId xmlns:p14="http://schemas.microsoft.com/office/powerpoint/2010/main" val="14647977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WHAT?</a:t>
            </a:r>
            <a:endParaRPr lang="en-US" dirty="0">
              <a:solidFill>
                <a:srgbClr val="FFFF00"/>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What was the study outcome?(Source: Results, Discussion sections)</a:t>
            </a:r>
          </a:p>
          <a:p>
            <a:pPr marL="0" indent="0">
              <a:buNone/>
            </a:pPr>
            <a:endParaRPr lang="en-US" dirty="0">
              <a:solidFill>
                <a:srgbClr val="FFFF00"/>
              </a:solidFill>
            </a:endParaRPr>
          </a:p>
          <a:p>
            <a:pPr marL="0" indent="0">
              <a:buNone/>
            </a:pPr>
            <a:r>
              <a:rPr lang="en-US" sz="4000" dirty="0" smtClean="0">
                <a:solidFill>
                  <a:srgbClr val="FFFF00"/>
                </a:solidFill>
              </a:rPr>
              <a:t>How BIG was the outcome? How BIG was the outcome for certain groups (</a:t>
            </a:r>
            <a:r>
              <a:rPr lang="en-US" sz="4000" dirty="0" err="1" smtClean="0">
                <a:solidFill>
                  <a:srgbClr val="FFFF00"/>
                </a:solidFill>
              </a:rPr>
              <a:t>eg</a:t>
            </a:r>
            <a:r>
              <a:rPr lang="en-US" sz="4000" dirty="0" smtClean="0">
                <a:solidFill>
                  <a:srgbClr val="FFFF00"/>
                </a:solidFill>
              </a:rPr>
              <a:t>. English learners)?(Source: Results, Discussion)</a:t>
            </a:r>
          </a:p>
          <a:p>
            <a:pPr marL="0" indent="0">
              <a:buNone/>
            </a:pPr>
            <a:endParaRPr lang="en-US" dirty="0" smtClean="0">
              <a:solidFill>
                <a:srgbClr val="FFFF00"/>
              </a:solidFill>
            </a:endParaRPr>
          </a:p>
        </p:txBody>
      </p:sp>
    </p:spTree>
    <p:extLst>
      <p:ext uri="{BB962C8B-B14F-4D97-AF65-F5344CB8AC3E}">
        <p14:creationId xmlns:p14="http://schemas.microsoft.com/office/powerpoint/2010/main" val="20801278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SIZE MATTERS…DON’T </a:t>
            </a:r>
            <a:r>
              <a:rPr lang="en-US" dirty="0">
                <a:solidFill>
                  <a:srgbClr val="FFFF00"/>
                </a:solidFill>
              </a:rPr>
              <a:t>BE AFRAID TO ASK FOR A TRANSLATION!</a:t>
            </a:r>
            <a:br>
              <a:rPr lang="en-US" dirty="0">
                <a:solidFill>
                  <a:srgbClr val="FFFF00"/>
                </a:solidFill>
              </a:rPr>
            </a:br>
            <a:endParaRPr lang="en-US" dirty="0"/>
          </a:p>
        </p:txBody>
      </p:sp>
      <p:sp>
        <p:nvSpPr>
          <p:cNvPr id="3" name="Content Placeholder 2"/>
          <p:cNvSpPr>
            <a:spLocks noGrp="1"/>
          </p:cNvSpPr>
          <p:nvPr>
            <p:ph idx="1"/>
          </p:nvPr>
        </p:nvSpPr>
        <p:spPr/>
        <p:txBody>
          <a:bodyPr/>
          <a:lstStyle/>
          <a:p>
            <a:pPr marL="0" indent="0">
              <a:buNone/>
            </a:pPr>
            <a:r>
              <a:rPr lang="en-US" i="1" dirty="0" smtClean="0">
                <a:solidFill>
                  <a:srgbClr val="FFFF00"/>
                </a:solidFill>
              </a:rPr>
              <a:t>Would </a:t>
            </a:r>
            <a:r>
              <a:rPr lang="en-US" i="1" dirty="0">
                <a:solidFill>
                  <a:srgbClr val="FFFF00"/>
                </a:solidFill>
              </a:rPr>
              <a:t>this be the equivalent of moving, for instance, from the 50</a:t>
            </a:r>
            <a:r>
              <a:rPr lang="en-US" i="1" baseline="30000" dirty="0">
                <a:solidFill>
                  <a:srgbClr val="FFFF00"/>
                </a:solidFill>
              </a:rPr>
              <a:t>th</a:t>
            </a:r>
            <a:r>
              <a:rPr lang="en-US" i="1" dirty="0">
                <a:solidFill>
                  <a:srgbClr val="FFFF00"/>
                </a:solidFill>
              </a:rPr>
              <a:t> to the 60</a:t>
            </a:r>
            <a:r>
              <a:rPr lang="en-US" i="1" baseline="30000" dirty="0">
                <a:solidFill>
                  <a:srgbClr val="FFFF00"/>
                </a:solidFill>
              </a:rPr>
              <a:t>th</a:t>
            </a:r>
            <a:r>
              <a:rPr lang="en-US" i="1" dirty="0">
                <a:solidFill>
                  <a:srgbClr val="FFFF00"/>
                </a:solidFill>
              </a:rPr>
              <a:t> percentile in reading</a:t>
            </a:r>
            <a:r>
              <a:rPr lang="en-US" i="1" dirty="0" smtClean="0">
                <a:solidFill>
                  <a:srgbClr val="FFFF00"/>
                </a:solidFill>
              </a:rPr>
              <a:t>?</a:t>
            </a:r>
          </a:p>
          <a:p>
            <a:pPr marL="0" indent="0">
              <a:buNone/>
            </a:pPr>
            <a:endParaRPr lang="en-US" dirty="0">
              <a:solidFill>
                <a:srgbClr val="FFFF00"/>
              </a:solidFill>
            </a:endParaRPr>
          </a:p>
          <a:p>
            <a:pPr marL="0" indent="0">
              <a:buNone/>
            </a:pPr>
            <a:r>
              <a:rPr lang="en-US" i="1" dirty="0">
                <a:solidFill>
                  <a:srgbClr val="FFFF00"/>
                </a:solidFill>
              </a:rPr>
              <a:t>How many days/years of learning did the students gain or lose as a result of the intervention?</a:t>
            </a:r>
          </a:p>
          <a:p>
            <a:endParaRPr lang="en-US" dirty="0"/>
          </a:p>
        </p:txBody>
      </p:sp>
    </p:spTree>
    <p:extLst>
      <p:ext uri="{BB962C8B-B14F-4D97-AF65-F5344CB8AC3E}">
        <p14:creationId xmlns:p14="http://schemas.microsoft.com/office/powerpoint/2010/main" val="542185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WHY?</a:t>
            </a:r>
            <a:br>
              <a:rPr lang="en-US" dirty="0" smtClean="0">
                <a:solidFill>
                  <a:srgbClr val="FFFF00"/>
                </a:solidFill>
              </a:rPr>
            </a:br>
            <a:endParaRPr lang="en-US" dirty="0">
              <a:solidFill>
                <a:srgbClr val="FFFF00"/>
              </a:solidFill>
            </a:endParaRPr>
          </a:p>
        </p:txBody>
      </p:sp>
      <p:sp>
        <p:nvSpPr>
          <p:cNvPr id="3" name="Content Placeholder 2"/>
          <p:cNvSpPr>
            <a:spLocks noGrp="1"/>
          </p:cNvSpPr>
          <p:nvPr>
            <p:ph idx="1"/>
          </p:nvPr>
        </p:nvSpPr>
        <p:spPr/>
        <p:txBody>
          <a:bodyPr>
            <a:normAutofit fontScale="92500" lnSpcReduction="20000"/>
          </a:bodyPr>
          <a:lstStyle/>
          <a:p>
            <a:r>
              <a:rPr lang="en-US" dirty="0" smtClean="0">
                <a:solidFill>
                  <a:srgbClr val="FFFF00"/>
                </a:solidFill>
              </a:rPr>
              <a:t>Why does the researcher think she got the results she got? (Source: Discussion)</a:t>
            </a:r>
          </a:p>
          <a:p>
            <a:endParaRPr lang="en-US" dirty="0">
              <a:solidFill>
                <a:srgbClr val="FFFF00"/>
              </a:solidFill>
            </a:endParaRPr>
          </a:p>
          <a:p>
            <a:r>
              <a:rPr lang="en-US" dirty="0" smtClean="0">
                <a:solidFill>
                  <a:srgbClr val="FFFF00"/>
                </a:solidFill>
              </a:rPr>
              <a:t>Why did the researcher do the study in the first place? What hole in the body of knowledge was she trying to fill with her study? (</a:t>
            </a:r>
            <a:r>
              <a:rPr lang="en-US" dirty="0" err="1" smtClean="0">
                <a:solidFill>
                  <a:srgbClr val="FFFF00"/>
                </a:solidFill>
              </a:rPr>
              <a:t>Source:Literature</a:t>
            </a:r>
            <a:r>
              <a:rPr lang="en-US" dirty="0" smtClean="0">
                <a:solidFill>
                  <a:srgbClr val="FFFF00"/>
                </a:solidFill>
              </a:rPr>
              <a:t> review, conceptual framework)</a:t>
            </a:r>
          </a:p>
          <a:p>
            <a:endParaRPr lang="en-US" dirty="0" smtClean="0">
              <a:solidFill>
                <a:srgbClr val="FFFF00"/>
              </a:solidFill>
            </a:endParaRPr>
          </a:p>
          <a:p>
            <a:r>
              <a:rPr lang="en-US" dirty="0" smtClean="0">
                <a:solidFill>
                  <a:srgbClr val="FFFF00"/>
                </a:solidFill>
              </a:rPr>
              <a:t>How do the results of this study compare with the results of past studies? (</a:t>
            </a:r>
            <a:r>
              <a:rPr lang="en-US" dirty="0" err="1" smtClean="0">
                <a:solidFill>
                  <a:srgbClr val="FFFF00"/>
                </a:solidFill>
              </a:rPr>
              <a:t>Source:Literature</a:t>
            </a:r>
            <a:r>
              <a:rPr lang="en-US" dirty="0" smtClean="0">
                <a:solidFill>
                  <a:srgbClr val="FFFF00"/>
                </a:solidFill>
              </a:rPr>
              <a:t> review, Discussion)</a:t>
            </a:r>
          </a:p>
          <a:p>
            <a:endParaRPr lang="en-US" dirty="0"/>
          </a:p>
        </p:txBody>
      </p:sp>
    </p:spTree>
    <p:extLst>
      <p:ext uri="{BB962C8B-B14F-4D97-AF65-F5344CB8AC3E}">
        <p14:creationId xmlns:p14="http://schemas.microsoft.com/office/powerpoint/2010/main" val="33948693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FF00"/>
                </a:solidFill>
              </a:rPr>
              <a:t>How do I know if it’s objective?</a:t>
            </a:r>
            <a:endParaRPr lang="en-US" dirty="0">
              <a:solidFill>
                <a:srgbClr val="FFFF00"/>
              </a:solidFill>
            </a:endParaRPr>
          </a:p>
        </p:txBody>
      </p:sp>
      <p:sp>
        <p:nvSpPr>
          <p:cNvPr id="5" name="Text Placeholder 4"/>
          <p:cNvSpPr>
            <a:spLocks noGrp="1"/>
          </p:cNvSpPr>
          <p:nvPr>
            <p:ph type="body" idx="1"/>
          </p:nvPr>
        </p:nvSpPr>
        <p:spPr/>
        <p:txBody>
          <a:bodyPr/>
          <a:lstStyle/>
          <a:p>
            <a:r>
              <a:rPr lang="en-US" dirty="0" smtClean="0">
                <a:solidFill>
                  <a:srgbClr val="FFFF00"/>
                </a:solidFill>
              </a:rPr>
              <a:t>OBSTACLE 3</a:t>
            </a:r>
            <a:endParaRPr lang="en-US" dirty="0">
              <a:solidFill>
                <a:srgbClr val="FFFF00"/>
              </a:solidFill>
            </a:endParaRPr>
          </a:p>
        </p:txBody>
      </p:sp>
    </p:spTree>
    <p:extLst>
      <p:ext uri="{BB962C8B-B14F-4D97-AF65-F5344CB8AC3E}">
        <p14:creationId xmlns:p14="http://schemas.microsoft.com/office/powerpoint/2010/main" val="39800235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FF00"/>
                </a:solidFill>
              </a:rPr>
              <a:t>Good Signs</a:t>
            </a:r>
            <a:endParaRPr lang="en-US" dirty="0">
              <a:solidFill>
                <a:srgbClr val="FFFF00"/>
              </a:solidFill>
            </a:endParaRPr>
          </a:p>
        </p:txBody>
      </p:sp>
      <p:sp>
        <p:nvSpPr>
          <p:cNvPr id="5" name="Content Placeholder 4"/>
          <p:cNvSpPr>
            <a:spLocks noGrp="1"/>
          </p:cNvSpPr>
          <p:nvPr>
            <p:ph idx="1"/>
          </p:nvPr>
        </p:nvSpPr>
        <p:spPr/>
        <p:txBody>
          <a:bodyPr>
            <a:normAutofit lnSpcReduction="10000"/>
          </a:bodyPr>
          <a:lstStyle/>
          <a:p>
            <a:r>
              <a:rPr lang="en-US" dirty="0" smtClean="0">
                <a:solidFill>
                  <a:srgbClr val="FFFF00"/>
                </a:solidFill>
              </a:rPr>
              <a:t>Publication in a peer-reviewed journal or presentation at an academic </a:t>
            </a:r>
            <a:r>
              <a:rPr lang="en-US" dirty="0" smtClean="0">
                <a:solidFill>
                  <a:srgbClr val="FFFF00"/>
                </a:solidFill>
              </a:rPr>
              <a:t>conference. (Again, not perfect!)</a:t>
            </a:r>
            <a:endParaRPr lang="en-US" dirty="0" smtClean="0">
              <a:solidFill>
                <a:srgbClr val="FFFF00"/>
              </a:solidFill>
            </a:endParaRPr>
          </a:p>
          <a:p>
            <a:endParaRPr lang="en-US" dirty="0">
              <a:solidFill>
                <a:srgbClr val="FFFF00"/>
              </a:solidFill>
            </a:endParaRPr>
          </a:p>
          <a:p>
            <a:r>
              <a:rPr lang="en-US" dirty="0" smtClean="0">
                <a:solidFill>
                  <a:srgbClr val="FFFF00"/>
                </a:solidFill>
              </a:rPr>
              <a:t>Authors describe the study’s limitations. (Every study has them.)</a:t>
            </a:r>
          </a:p>
          <a:p>
            <a:endParaRPr lang="en-US" dirty="0">
              <a:solidFill>
                <a:srgbClr val="FFFF00"/>
              </a:solidFill>
            </a:endParaRPr>
          </a:p>
          <a:p>
            <a:r>
              <a:rPr lang="en-US" dirty="0" smtClean="0">
                <a:solidFill>
                  <a:srgbClr val="FFFF00"/>
                </a:solidFill>
              </a:rPr>
              <a:t>Author </a:t>
            </a:r>
            <a:r>
              <a:rPr lang="en-US" dirty="0" smtClean="0">
                <a:solidFill>
                  <a:srgbClr val="FFFF00"/>
                </a:solidFill>
              </a:rPr>
              <a:t>is not presenting the study as the greatest thing since sliced bread.</a:t>
            </a:r>
            <a:endParaRPr lang="en-US" dirty="0" smtClean="0">
              <a:solidFill>
                <a:srgbClr val="FFFF00"/>
              </a:solidFill>
            </a:endParaRP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0741082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rgbClr val="FFFF00"/>
              </a:solidFill>
            </a:endParaRPr>
          </a:p>
        </p:txBody>
      </p:sp>
      <p:pic>
        <p:nvPicPr>
          <p:cNvPr id="3075"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309018" y="1600200"/>
            <a:ext cx="4525963"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60504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 got a news release about the study</a:t>
            </a:r>
            <a:r>
              <a:rPr lang="en-US" dirty="0"/>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Someone thinks it’s worth paying some $$$ to promote the study. This could be entirely innocent. But it’s worth asking why.</a:t>
            </a:r>
          </a:p>
          <a:p>
            <a:endParaRPr lang="en-US" dirty="0" smtClean="0"/>
          </a:p>
          <a:p>
            <a:r>
              <a:rPr lang="en-US" dirty="0" smtClean="0"/>
              <a:t>The </a:t>
            </a:r>
            <a:r>
              <a:rPr lang="en-US" dirty="0"/>
              <a:t>problem is often not the research, it’s the news </a:t>
            </a:r>
            <a:r>
              <a:rPr lang="en-US" dirty="0" smtClean="0"/>
              <a:t>release</a:t>
            </a:r>
          </a:p>
          <a:p>
            <a:endParaRPr lang="en-US" dirty="0" smtClean="0"/>
          </a:p>
          <a:p>
            <a:r>
              <a:rPr lang="en-US" dirty="0" smtClean="0"/>
              <a:t>The person who promotes the study is often not the person who did the study. The two sometimes have different motives.</a:t>
            </a:r>
          </a:p>
          <a:p>
            <a:endParaRPr lang="en-US" dirty="0" smtClean="0"/>
          </a:p>
          <a:p>
            <a:pPr marL="0" indent="0">
              <a:buNone/>
            </a:pPr>
            <a:r>
              <a:rPr lang="en-US" dirty="0" smtClean="0"/>
              <a:t>READ THE STUDY! NOT JUST THE NEWS RELEASE!</a:t>
            </a:r>
          </a:p>
        </p:txBody>
      </p:sp>
    </p:spTree>
    <p:extLst>
      <p:ext uri="{BB962C8B-B14F-4D97-AF65-F5344CB8AC3E}">
        <p14:creationId xmlns:p14="http://schemas.microsoft.com/office/powerpoint/2010/main" val="375308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Too </a:t>
            </a:r>
            <a:r>
              <a:rPr lang="en-US" dirty="0"/>
              <a:t>good to be </a:t>
            </a:r>
            <a:r>
              <a:rPr lang="en-US" dirty="0" smtClean="0"/>
              <a:t>true?</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endParaRPr lang="en-US" dirty="0" smtClean="0"/>
          </a:p>
          <a:p>
            <a:r>
              <a:rPr lang="en-US" dirty="0" smtClean="0"/>
              <a:t>Is the news release implying that someone has discovered a silver bullet or a root cause of a problem? </a:t>
            </a:r>
          </a:p>
          <a:p>
            <a:endParaRPr lang="en-US" dirty="0" smtClean="0"/>
          </a:p>
          <a:p>
            <a:r>
              <a:rPr lang="en-US" dirty="0" smtClean="0"/>
              <a:t>Does that bullet or cause just happen to match the agenda of the organization producing the report? </a:t>
            </a:r>
          </a:p>
          <a:p>
            <a:pPr marL="0" indent="0" algn="ctr">
              <a:buNone/>
            </a:pPr>
            <a:r>
              <a:rPr lang="en-US" dirty="0" smtClean="0"/>
              <a:t>NONE OF THESE ARE GUARANTEES OF SHODDY RESEARCH! THEY’RE JUST SIGNS YOU SHOULD ASK QUESTIONS AND DIG DEEPER!</a:t>
            </a:r>
            <a:endParaRPr lang="en-US" dirty="0"/>
          </a:p>
        </p:txBody>
      </p:sp>
    </p:spTree>
    <p:extLst>
      <p:ext uri="{BB962C8B-B14F-4D97-AF65-F5344CB8AC3E}">
        <p14:creationId xmlns:p14="http://schemas.microsoft.com/office/powerpoint/2010/main" val="155264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Questions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If the report assigned letter grades (e.g. to districts, states):</a:t>
            </a:r>
          </a:p>
          <a:p>
            <a:pPr marL="0" indent="0">
              <a:buNone/>
            </a:pPr>
            <a:r>
              <a:rPr lang="en-US" dirty="0" smtClean="0"/>
              <a:t>Always ask: What is the basis for these grades?</a:t>
            </a:r>
          </a:p>
          <a:p>
            <a:pPr marL="0" indent="0">
              <a:buNone/>
            </a:pPr>
            <a:r>
              <a:rPr lang="en-US" dirty="0" smtClean="0"/>
              <a:t>And, of course, put the answer in your story</a:t>
            </a:r>
          </a:p>
          <a:p>
            <a:pPr marL="0" indent="0">
              <a:buNone/>
            </a:pPr>
            <a:endParaRPr lang="en-US" dirty="0"/>
          </a:p>
          <a:p>
            <a:pPr marL="0" indent="0">
              <a:buNone/>
            </a:pPr>
            <a:r>
              <a:rPr lang="en-US" dirty="0" smtClean="0"/>
              <a:t>Is the study suggesting that there is an association between two things that seem utterly unrelated to you? Is at least one of these things supported by the advocacy organization that published the report? Again, it’s not a guarantee of shoddy research. </a:t>
            </a:r>
            <a:r>
              <a:rPr lang="en-US" dirty="0" err="1" smtClean="0"/>
              <a:t>But..Do</a:t>
            </a:r>
            <a:r>
              <a:rPr lang="en-US" dirty="0" smtClean="0"/>
              <a:t> a little digging.</a:t>
            </a:r>
            <a:endParaRPr lang="en-US" dirty="0"/>
          </a:p>
        </p:txBody>
      </p:sp>
    </p:spTree>
    <p:extLst>
      <p:ext uri="{BB962C8B-B14F-4D97-AF65-F5344CB8AC3E}">
        <p14:creationId xmlns:p14="http://schemas.microsoft.com/office/powerpoint/2010/main" val="38871122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Objectivity: Suggestions</a:t>
            </a:r>
            <a:endParaRPr lang="en-US" dirty="0"/>
          </a:p>
        </p:txBody>
      </p:sp>
      <p:sp>
        <p:nvSpPr>
          <p:cNvPr id="3" name="Content Placeholder 2"/>
          <p:cNvSpPr>
            <a:spLocks noGrp="1"/>
          </p:cNvSpPr>
          <p:nvPr>
            <p:ph idx="1"/>
          </p:nvPr>
        </p:nvSpPr>
        <p:spPr/>
        <p:txBody>
          <a:bodyPr>
            <a:normAutofit/>
          </a:bodyPr>
          <a:lstStyle/>
          <a:p>
            <a:pPr marL="0" indent="0">
              <a:buNone/>
            </a:pPr>
            <a:endParaRPr lang="en-US" dirty="0" smtClean="0"/>
          </a:p>
          <a:p>
            <a:r>
              <a:rPr lang="en-US" dirty="0" smtClean="0"/>
              <a:t>Don’t assume that just because an organization has a reputation for being centrist , right or left-leaning in some fields of research (e.g. international affairs) that its education research is also centrist, right or left-leaning.</a:t>
            </a:r>
          </a:p>
          <a:p>
            <a:endParaRPr lang="en-US" dirty="0"/>
          </a:p>
          <a:p>
            <a:endParaRPr lang="en-US" dirty="0"/>
          </a:p>
        </p:txBody>
      </p:sp>
    </p:spTree>
    <p:extLst>
      <p:ext uri="{BB962C8B-B14F-4D97-AF65-F5344CB8AC3E}">
        <p14:creationId xmlns:p14="http://schemas.microsoft.com/office/powerpoint/2010/main" val="28631709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a:t>
            </a:r>
            <a:endParaRPr lang="en-US" dirty="0"/>
          </a:p>
        </p:txBody>
      </p:sp>
      <p:sp>
        <p:nvSpPr>
          <p:cNvPr id="3" name="Content Placeholder 2"/>
          <p:cNvSpPr>
            <a:spLocks noGrp="1"/>
          </p:cNvSpPr>
          <p:nvPr>
            <p:ph idx="1"/>
          </p:nvPr>
        </p:nvSpPr>
        <p:spPr/>
        <p:txBody>
          <a:bodyPr>
            <a:normAutofit fontScale="92500" lnSpcReduction="10000"/>
          </a:bodyPr>
          <a:lstStyle/>
          <a:p>
            <a:r>
              <a:rPr lang="en-US" dirty="0"/>
              <a:t>Find out who funded the study and report </a:t>
            </a:r>
            <a:r>
              <a:rPr lang="en-US" dirty="0" smtClean="0"/>
              <a:t>it!</a:t>
            </a:r>
          </a:p>
          <a:p>
            <a:endParaRPr lang="en-US" dirty="0"/>
          </a:p>
          <a:p>
            <a:r>
              <a:rPr lang="en-US" dirty="0" smtClean="0"/>
              <a:t> But </a:t>
            </a:r>
            <a:r>
              <a:rPr lang="en-US" dirty="0"/>
              <a:t>don’t automatically assume that the funding source biases the research. Sometimes it does. Sometimes it does not</a:t>
            </a:r>
            <a:r>
              <a:rPr lang="en-US" dirty="0" smtClean="0"/>
              <a:t>.</a:t>
            </a:r>
          </a:p>
          <a:p>
            <a:pPr marL="0" indent="0">
              <a:buNone/>
            </a:pPr>
            <a:endParaRPr lang="en-US" dirty="0" smtClean="0"/>
          </a:p>
          <a:p>
            <a:pPr marL="0" indent="0">
              <a:buNone/>
            </a:pPr>
            <a:r>
              <a:rPr lang="en-US" dirty="0" smtClean="0"/>
              <a:t>(Analogy: Is all of your coverage about a local college or school biased because they advertise in your publication?)</a:t>
            </a:r>
            <a:endParaRPr lang="en-US" dirty="0"/>
          </a:p>
          <a:p>
            <a:endParaRPr lang="en-US" dirty="0"/>
          </a:p>
        </p:txBody>
      </p:sp>
    </p:spTree>
    <p:extLst>
      <p:ext uri="{BB962C8B-B14F-4D97-AF65-F5344CB8AC3E}">
        <p14:creationId xmlns:p14="http://schemas.microsoft.com/office/powerpoint/2010/main" val="7719401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Is it Really Bias?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Sometimes what looks like biased results is actually a difference in the types of questions asked</a:t>
            </a:r>
          </a:p>
          <a:p>
            <a:pPr marL="457200" lvl="1" indent="0">
              <a:buNone/>
            </a:pPr>
            <a:r>
              <a:rPr lang="en-US" dirty="0" smtClean="0"/>
              <a:t>Example</a:t>
            </a:r>
          </a:p>
          <a:p>
            <a:pPr marL="457200" lvl="1" indent="0">
              <a:buNone/>
            </a:pPr>
            <a:r>
              <a:rPr lang="en-US" i="1" dirty="0" smtClean="0"/>
              <a:t>Is this intervention  providing equal levels of opportunity to families of different income levels and racial and ethnic backgrounds?</a:t>
            </a:r>
          </a:p>
          <a:p>
            <a:pPr marL="457200" lvl="1" indent="0">
              <a:buNone/>
            </a:pPr>
            <a:r>
              <a:rPr lang="en-US" dirty="0" smtClean="0"/>
              <a:t>VERSUS</a:t>
            </a:r>
          </a:p>
          <a:p>
            <a:pPr marL="457200" lvl="1" indent="0">
              <a:buNone/>
            </a:pPr>
            <a:r>
              <a:rPr lang="en-US" i="1" dirty="0" smtClean="0"/>
              <a:t>Is this intervention providing families with opportunities to make their own decisions about how they’d like to educate their children?</a:t>
            </a:r>
            <a:endParaRPr lang="en-US" i="1" dirty="0"/>
          </a:p>
        </p:txBody>
      </p:sp>
    </p:spTree>
    <p:extLst>
      <p:ext uri="{BB962C8B-B14F-4D97-AF65-F5344CB8AC3E}">
        <p14:creationId xmlns:p14="http://schemas.microsoft.com/office/powerpoint/2010/main" val="7673199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in Doubt, Time Out</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First, ask someone knowledgeable about the topic to vet the study. If  you  find out it’s seriously flawed or biased, write about that. Or just ignore the study. </a:t>
            </a:r>
          </a:p>
          <a:p>
            <a:endParaRPr lang="en-US" dirty="0"/>
          </a:p>
          <a:p>
            <a:pPr marL="0" indent="0">
              <a:buNone/>
            </a:pPr>
            <a:r>
              <a:rPr lang="en-US" dirty="0" smtClean="0"/>
              <a:t>If you do decide to just put it out there and let readers judge for themselves, tell them that’s what you’re doing. Don’t assume they know the difference between the time and effort you devote </a:t>
            </a:r>
            <a:r>
              <a:rPr lang="en-US" dirty="0" err="1" smtClean="0"/>
              <a:t>to..say..your</a:t>
            </a:r>
            <a:r>
              <a:rPr lang="en-US" dirty="0" smtClean="0"/>
              <a:t> Twitter feed or your blog versus your big takeout. </a:t>
            </a:r>
            <a:endParaRPr lang="en-US" dirty="0"/>
          </a:p>
        </p:txBody>
      </p:sp>
    </p:spTree>
    <p:extLst>
      <p:ext uri="{BB962C8B-B14F-4D97-AF65-F5344CB8AC3E}">
        <p14:creationId xmlns:p14="http://schemas.microsoft.com/office/powerpoint/2010/main" val="266226151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View from the dark side: Researcher Pet Peeves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Warring experts frame, especially when it involves personal attacks</a:t>
            </a:r>
          </a:p>
          <a:p>
            <a:endParaRPr lang="en-US" dirty="0"/>
          </a:p>
          <a:p>
            <a:r>
              <a:rPr lang="en-US" dirty="0" smtClean="0"/>
              <a:t>Quote from a researcher, who summarizes relevant studies, is juxtaposed with quote from a kindergartener who had an experience that does not align with the overall research findings. OR anecdotal </a:t>
            </a:r>
            <a:r>
              <a:rPr lang="en-US" dirty="0" err="1" smtClean="0"/>
              <a:t>lede</a:t>
            </a:r>
            <a:r>
              <a:rPr lang="en-US" dirty="0" smtClean="0"/>
              <a:t> does not reflect research findings reported in study, implying that a personal anecdote raise serious questions about hundreds of studies’ results.</a:t>
            </a:r>
          </a:p>
          <a:p>
            <a:endParaRPr lang="en-US" dirty="0"/>
          </a:p>
        </p:txBody>
      </p:sp>
    </p:spTree>
    <p:extLst>
      <p:ext uri="{BB962C8B-B14F-4D97-AF65-F5344CB8AC3E}">
        <p14:creationId xmlns:p14="http://schemas.microsoft.com/office/powerpoint/2010/main" val="285008042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Peeves: Researchers</a:t>
            </a:r>
            <a:endParaRPr lang="en-US" dirty="0"/>
          </a:p>
        </p:txBody>
      </p:sp>
      <p:sp>
        <p:nvSpPr>
          <p:cNvPr id="3" name="Content Placeholder 2"/>
          <p:cNvSpPr>
            <a:spLocks noGrp="1"/>
          </p:cNvSpPr>
          <p:nvPr>
            <p:ph idx="1"/>
          </p:nvPr>
        </p:nvSpPr>
        <p:spPr/>
        <p:txBody>
          <a:bodyPr/>
          <a:lstStyle/>
          <a:p>
            <a:r>
              <a:rPr lang="en-US" dirty="0" smtClean="0"/>
              <a:t>The </a:t>
            </a:r>
            <a:r>
              <a:rPr lang="en-US" dirty="0" err="1" smtClean="0"/>
              <a:t>Eduttante</a:t>
            </a:r>
            <a:r>
              <a:rPr lang="en-US" dirty="0" smtClean="0"/>
              <a:t>: That one person in your town who is quoted over and over again in the media on every education-related topic known to man even though he is not actually much of an expert on any of them.</a:t>
            </a:r>
          </a:p>
          <a:p>
            <a:endParaRPr lang="en-US" dirty="0"/>
          </a:p>
          <a:p>
            <a:r>
              <a:rPr lang="en-US" dirty="0" smtClean="0"/>
              <a:t>Describing something as an “experiment” when it is not, technically, an experiment.</a:t>
            </a:r>
          </a:p>
          <a:p>
            <a:endParaRPr lang="en-US" dirty="0"/>
          </a:p>
          <a:p>
            <a:endParaRPr lang="en-US" dirty="0"/>
          </a:p>
        </p:txBody>
      </p:sp>
    </p:spTree>
    <p:extLst>
      <p:ext uri="{BB962C8B-B14F-4D97-AF65-F5344CB8AC3E}">
        <p14:creationId xmlns:p14="http://schemas.microsoft.com/office/powerpoint/2010/main" val="33474226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Common Researcher Misconceptions of Our Work</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We select the topics and frames of our articles largely on the basis of influence from our funders (if non-profit) or corporate ownership (if for-profit).</a:t>
            </a:r>
          </a:p>
          <a:p>
            <a:r>
              <a:rPr lang="en-US" dirty="0" smtClean="0"/>
              <a:t>There is not a wall between editorial and news. Also, columns=articles.</a:t>
            </a:r>
          </a:p>
          <a:p>
            <a:r>
              <a:rPr lang="en-US" dirty="0" smtClean="0"/>
              <a:t>We mainly care about conflict and controversy</a:t>
            </a:r>
          </a:p>
          <a:p>
            <a:r>
              <a:rPr lang="en-US" dirty="0" smtClean="0"/>
              <a:t>We are not very bright and probably can’t understand their research. (Note: This is a minority view!)</a:t>
            </a:r>
          </a:p>
          <a:p>
            <a:endParaRPr lang="en-US" dirty="0" smtClean="0"/>
          </a:p>
          <a:p>
            <a:endParaRPr lang="en-US" dirty="0"/>
          </a:p>
        </p:txBody>
      </p:sp>
    </p:spTree>
    <p:extLst>
      <p:ext uri="{BB962C8B-B14F-4D97-AF65-F5344CB8AC3E}">
        <p14:creationId xmlns:p14="http://schemas.microsoft.com/office/powerpoint/2010/main" val="409622079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Reporter Misconceptions of Researcher Work</a:t>
            </a:r>
            <a:endParaRPr lang="en-US" dirty="0"/>
          </a:p>
        </p:txBody>
      </p:sp>
      <p:sp>
        <p:nvSpPr>
          <p:cNvPr id="3" name="Content Placeholder 2"/>
          <p:cNvSpPr>
            <a:spLocks noGrp="1"/>
          </p:cNvSpPr>
          <p:nvPr>
            <p:ph idx="1"/>
          </p:nvPr>
        </p:nvSpPr>
        <p:spPr/>
        <p:txBody>
          <a:bodyPr>
            <a:normAutofit lnSpcReduction="10000"/>
          </a:bodyPr>
          <a:lstStyle/>
          <a:p>
            <a:r>
              <a:rPr lang="en-US" dirty="0" smtClean="0"/>
              <a:t>Researchers base conclusions based almost entirely on who funds them</a:t>
            </a:r>
          </a:p>
          <a:p>
            <a:r>
              <a:rPr lang="en-US" dirty="0" smtClean="0"/>
              <a:t>Research is </a:t>
            </a:r>
            <a:r>
              <a:rPr lang="en-US" dirty="0"/>
              <a:t>really just another form of opinion</a:t>
            </a:r>
            <a:endParaRPr lang="en-US" dirty="0" smtClean="0"/>
          </a:p>
          <a:p>
            <a:r>
              <a:rPr lang="en-US" dirty="0" smtClean="0"/>
              <a:t>If the data analyzed is more than a few months old, it’s out of date and not worth covering.</a:t>
            </a:r>
          </a:p>
          <a:p>
            <a:r>
              <a:rPr lang="en-US" dirty="0" smtClean="0"/>
              <a:t>Qualitative work=journalism. So why cover it?</a:t>
            </a:r>
          </a:p>
          <a:p>
            <a:r>
              <a:rPr lang="en-US" dirty="0" smtClean="0"/>
              <a:t>Research is impossible to understand without an advanced level of knowledge of statistics.</a:t>
            </a:r>
          </a:p>
        </p:txBody>
      </p:sp>
    </p:spTree>
    <p:extLst>
      <p:ext uri="{BB962C8B-B14F-4D97-AF65-F5344CB8AC3E}">
        <p14:creationId xmlns:p14="http://schemas.microsoft.com/office/powerpoint/2010/main" val="21703926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Research Can Even be a Good </a:t>
            </a:r>
            <a:r>
              <a:rPr lang="en-US" dirty="0" err="1" smtClean="0"/>
              <a:t>Read..Give</a:t>
            </a:r>
            <a:r>
              <a:rPr lang="en-US" dirty="0" smtClean="0"/>
              <a:t> it a try!</a:t>
            </a:r>
            <a:endParaRPr lang="en-US" dirty="0"/>
          </a:p>
        </p:txBody>
      </p:sp>
      <p:sp>
        <p:nvSpPr>
          <p:cNvPr id="3" name="Content Placeholder 2"/>
          <p:cNvSpPr>
            <a:spLocks noGrp="1"/>
          </p:cNvSpPr>
          <p:nvPr>
            <p:ph idx="1"/>
          </p:nvPr>
        </p:nvSpPr>
        <p:spPr/>
        <p:txBody>
          <a:bodyPr/>
          <a:lstStyle/>
          <a:p>
            <a:r>
              <a:rPr lang="en-US" dirty="0" smtClean="0"/>
              <a:t>Here are just a few of my favorites</a:t>
            </a:r>
          </a:p>
          <a:p>
            <a:r>
              <a:rPr lang="en-US" dirty="0" smtClean="0"/>
              <a:t>Annette </a:t>
            </a:r>
            <a:r>
              <a:rPr lang="en-US" dirty="0" err="1" smtClean="0"/>
              <a:t>Lareau</a:t>
            </a:r>
            <a:r>
              <a:rPr lang="en-US" dirty="0" smtClean="0"/>
              <a:t>, </a:t>
            </a:r>
            <a:r>
              <a:rPr lang="en-US" i="1" dirty="0" smtClean="0"/>
              <a:t>Unequal Childhoods</a:t>
            </a:r>
          </a:p>
          <a:p>
            <a:r>
              <a:rPr lang="en-US" dirty="0"/>
              <a:t>Elizabeth A. Armstrong  </a:t>
            </a:r>
            <a:r>
              <a:rPr lang="en-US" dirty="0" smtClean="0"/>
              <a:t>&amp; Laura </a:t>
            </a:r>
            <a:r>
              <a:rPr lang="en-US" dirty="0"/>
              <a:t>T. </a:t>
            </a:r>
            <a:r>
              <a:rPr lang="en-US" dirty="0" smtClean="0"/>
              <a:t>Hamilton, </a:t>
            </a:r>
            <a:r>
              <a:rPr lang="en-US" i="1" dirty="0"/>
              <a:t>Paying for the </a:t>
            </a:r>
            <a:r>
              <a:rPr lang="en-US" i="1" dirty="0" smtClean="0"/>
              <a:t>Party: How College Maintains Inequality</a:t>
            </a:r>
          </a:p>
          <a:p>
            <a:r>
              <a:rPr lang="en-US" dirty="0" smtClean="0"/>
              <a:t>Jay MacLeod, </a:t>
            </a:r>
            <a:r>
              <a:rPr lang="en-US" i="1" dirty="0" err="1" smtClean="0"/>
              <a:t>Ain't</a:t>
            </a:r>
            <a:r>
              <a:rPr lang="en-US" i="1" dirty="0" smtClean="0"/>
              <a:t> </a:t>
            </a:r>
            <a:r>
              <a:rPr lang="en-US" i="1" dirty="0"/>
              <a:t>No Makin' It: Aspirations and Attainment in a Low-Income </a:t>
            </a:r>
            <a:r>
              <a:rPr lang="en-US" i="1" dirty="0" smtClean="0"/>
              <a:t>Neighborhood</a:t>
            </a:r>
            <a:endParaRPr lang="en-US" i="1" dirty="0"/>
          </a:p>
          <a:p>
            <a:endParaRPr lang="en-US" i="1" dirty="0"/>
          </a:p>
          <a:p>
            <a:endParaRPr lang="en-US" i="1" dirty="0" smtClean="0"/>
          </a:p>
          <a:p>
            <a:endParaRPr lang="en-US" dirty="0"/>
          </a:p>
        </p:txBody>
      </p:sp>
    </p:spTree>
    <p:extLst>
      <p:ext uri="{BB962C8B-B14F-4D97-AF65-F5344CB8AC3E}">
        <p14:creationId xmlns:p14="http://schemas.microsoft.com/office/powerpoint/2010/main" val="41505518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2F5897"/>
      </a:dk2>
      <a:lt2>
        <a:srgbClr val="E4E9EF"/>
      </a:lt2>
      <a:accent1>
        <a:srgbClr val="FFFF00"/>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1874</TotalTime>
  <Words>2090</Words>
  <Application>Microsoft Office PowerPoint</Application>
  <PresentationFormat>On-screen Show (4:3)</PresentationFormat>
  <Paragraphs>233</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Reporter's Guide to Research: How to Read and Write About Studies</vt:lpstr>
      <vt:lpstr>WHY COVER ED RESEARCH?</vt:lpstr>
      <vt:lpstr>Because, for the most part, you don’t Jan-June 2010: Percent of Articles that Mentioned Educational Research or Experts</vt:lpstr>
      <vt:lpstr>Among Articles that Mention Research: Percent that Mention Research From Peer-Reviewed Journals</vt:lpstr>
      <vt:lpstr>Why Prioritize Peer Review?</vt:lpstr>
      <vt:lpstr>Like your editor..but worse</vt:lpstr>
      <vt:lpstr>Should reporters cover research? Why or why not?</vt:lpstr>
      <vt:lpstr>Ways to Cover Research </vt:lpstr>
      <vt:lpstr>Why do you think reporters often avoid covering or mentioning educational research?</vt:lpstr>
      <vt:lpstr>localism</vt:lpstr>
      <vt:lpstr>FOIA the research proposals submitted to your local school district(s) or state education departments</vt:lpstr>
      <vt:lpstr>RFPs FROM DISTRICTS, STATES</vt:lpstr>
      <vt:lpstr>Search for studies conducted by local researchers and/or in local schools</vt:lpstr>
      <vt:lpstr> WHAT ARE THE BIG ONGOING EDUCATION TOPICS IN YOUR AREA? </vt:lpstr>
      <vt:lpstr>LIT REVIEWS!!!</vt:lpstr>
      <vt:lpstr>Types of lit reviews </vt:lpstr>
      <vt:lpstr>WHY LIT REVIEWS?</vt:lpstr>
      <vt:lpstr>I DON’T UNDERSTAND WHAT THEY’RE TALKING ABOUT!</vt:lpstr>
      <vt:lpstr>Educate Yourself</vt:lpstr>
      <vt:lpstr>Educate yourself online</vt:lpstr>
      <vt:lpstr>I like this book</vt:lpstr>
      <vt:lpstr>Wanted: Personal Tutor</vt:lpstr>
      <vt:lpstr>DISCLAIMER!</vt:lpstr>
      <vt:lpstr>PowerPoint Presentation</vt:lpstr>
      <vt:lpstr>PowerPoint Presentation</vt:lpstr>
      <vt:lpstr>How to SCAN an academic article  TO SEE IF IT’S INTERESTING: the abstract, the discussion &amp; the charts</vt:lpstr>
      <vt:lpstr>ABSTRACT</vt:lpstr>
      <vt:lpstr>DISCUSSION</vt:lpstr>
      <vt:lpstr>CHARTS</vt:lpstr>
      <vt:lpstr>AN ASIDE: A PLEA FOR COVERAGE OF QUALITATIVE RESEARCH </vt:lpstr>
      <vt:lpstr>THE ARTICLE IS INTERESTING AND RELEVANT…what do I need to know to write a good story about it and where can I find it?</vt:lpstr>
      <vt:lpstr>WHO?</vt:lpstr>
      <vt:lpstr>WHO? (For studies of interventions… like a new reading program)</vt:lpstr>
      <vt:lpstr>WHAT?</vt:lpstr>
      <vt:lpstr>SIZE MATTERS…DON’T BE AFRAID TO ASK FOR A TRANSLATION! </vt:lpstr>
      <vt:lpstr>WHY? </vt:lpstr>
      <vt:lpstr>How do I know if it’s objective?</vt:lpstr>
      <vt:lpstr>Good Signs</vt:lpstr>
      <vt:lpstr>PowerPoint Presentation</vt:lpstr>
      <vt:lpstr>You got a news release about the study </vt:lpstr>
      <vt:lpstr>Too good to be true?</vt:lpstr>
      <vt:lpstr>Other Questions</vt:lpstr>
      <vt:lpstr>Objectivity: Suggestions</vt:lpstr>
      <vt:lpstr>Funding</vt:lpstr>
      <vt:lpstr>Is it Really Bias?</vt:lpstr>
      <vt:lpstr>When in Doubt, Time Out</vt:lpstr>
      <vt:lpstr>View from the dark side: Researcher Pet Peeves</vt:lpstr>
      <vt:lpstr>Other Peeves: Researchers</vt:lpstr>
      <vt:lpstr>Common Researcher Misconceptions of Our Work</vt:lpstr>
      <vt:lpstr>Reporter Misconceptions of Researcher Work</vt:lpstr>
      <vt:lpstr>Research Can Even be a Good Read..Give it a try!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Holly Yettick</dc:creator>
  <cp:lastModifiedBy>Holly Yettick</cp:lastModifiedBy>
  <cp:revision>41</cp:revision>
  <dcterms:created xsi:type="dcterms:W3CDTF">2014-05-14T15:32:31Z</dcterms:created>
  <dcterms:modified xsi:type="dcterms:W3CDTF">2014-05-18T16:32:34Z</dcterms:modified>
</cp:coreProperties>
</file>